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nton" charset="1" panose="00000500000000000000"/>
      <p:regular r:id="rId13"/>
    </p:embeddedFont>
    <p:embeddedFont>
      <p:font typeface="Open Sans Bold" charset="1" panose="00000000000000000000"/>
      <p:regular r:id="rId14"/>
    </p:embeddedFont>
    <p:embeddedFont>
      <p:font typeface="Glacial Indifference" charset="1" panose="00000000000000000000"/>
      <p:regular r:id="rId15"/>
    </p:embeddedFont>
    <p:embeddedFont>
      <p:font typeface="Open Sans" charset="1" panose="00000000000000000000"/>
      <p:regular r:id="rId16"/>
    </p:embeddedFont>
    <p:embeddedFont>
      <p:font typeface="Aileron" charset="1" panose="00000500000000000000"/>
      <p:regular r:id="rId17"/>
    </p:embeddedFont>
    <p:embeddedFont>
      <p:font typeface="DejaVu Serif Bold" charset="1" panose="02060803050605020204"/>
      <p:regular r:id="rId18"/>
    </p:embeddedFont>
    <p:embeddedFont>
      <p:font typeface="DejaVu Serif" charset="1" panose="02060603050605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https://github.com/beyzanurguzel" TargetMode="External" Type="http://schemas.openxmlformats.org/officeDocument/2006/relationships/hyperlink"/><Relationship Id="rId12" Target="https://github.com/baharinn" TargetMode="External" Type="http://schemas.openxmlformats.org/officeDocument/2006/relationships/hyperlink"/><Relationship Id="rId13" Target="https://github.com/mredos" TargetMode="External" Type="http://schemas.openxmlformats.org/officeDocument/2006/relationships/hyperlink"/><Relationship Id="rId14" Target="https://github.com/keremuzer" TargetMode="External" Type="http://schemas.openxmlformats.org/officeDocument/2006/relationships/hyperlink"/><Relationship Id="rId15" Target="https://www.linkedin.com/in/furkanfiratbozkurt" TargetMode="External" Type="http://schemas.openxmlformats.org/officeDocument/2006/relationships/hyperlink"/><Relationship Id="rId16" Target="https://www.linkedin.com/in/baharin/" TargetMode="External" Type="http://schemas.openxmlformats.org/officeDocument/2006/relationships/hyperlink"/><Relationship Id="rId17" Target="https://www.linkedin.com/in/kerem-%C3%BCzer-70b922295/" TargetMode="External" Type="http://schemas.openxmlformats.org/officeDocument/2006/relationships/hyperlink"/><Relationship Id="rId2" Target="../media/image5.jpeg" Type="http://schemas.openxmlformats.org/officeDocument/2006/relationships/image"/><Relationship Id="rId3" Target="../media/image12.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https://www.linkedin.com/in/beyzanur-g%C3%BCzel-8a79072b8?utm_source=share&amp;utm_campaign=share_via&amp;utm_content=profile&amp;utm_medium=ios_app" TargetMode="External" Type="http://schemas.openxmlformats.org/officeDocument/2006/relationships/hyperlink"/><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jpeg" Type="http://schemas.openxmlformats.org/officeDocument/2006/relationships/image"/><Relationship Id="rId6" Target="https://www.spaceappschallenge.org/nasa-space-apps-2024/challenges/create-an-orrery-web-app-that-displays-near-earth-objects/?tab=resources" TargetMode="External" Type="http://schemas.openxmlformats.org/officeDocument/2006/relationships/hyperlink"/><Relationship Id="rId7" Target="https://github.com/keremuzer/AstroCartus" TargetMode="External" Type="http://schemas.openxmlformats.org/officeDocument/2006/relationships/hyperlink"/><Relationship Id="rId8" Target="https://github.com/keremuzer/AstroCartus"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C081D"/>
        </a:solidFill>
      </p:bgPr>
    </p:bg>
    <p:spTree>
      <p:nvGrpSpPr>
        <p:cNvPr id="1" name=""/>
        <p:cNvGrpSpPr/>
        <p:nvPr/>
      </p:nvGrpSpPr>
      <p:grpSpPr>
        <a:xfrm>
          <a:off x="0" y="0"/>
          <a:ext cx="0" cy="0"/>
          <a:chOff x="0" y="0"/>
          <a:chExt cx="0" cy="0"/>
        </a:xfrm>
      </p:grpSpPr>
      <p:sp>
        <p:nvSpPr>
          <p:cNvPr name="Freeform 2" id="2"/>
          <p:cNvSpPr/>
          <p:nvPr/>
        </p:nvSpPr>
        <p:spPr>
          <a:xfrm flipH="false" flipV="false" rot="0">
            <a:off x="-494181" y="-332254"/>
            <a:ext cx="19276363" cy="10951508"/>
          </a:xfrm>
          <a:custGeom>
            <a:avLst/>
            <a:gdLst/>
            <a:ahLst/>
            <a:cxnLst/>
            <a:rect r="r" b="b" t="t" l="l"/>
            <a:pathLst>
              <a:path h="10951508" w="19276363">
                <a:moveTo>
                  <a:pt x="0" y="0"/>
                </a:moveTo>
                <a:lnTo>
                  <a:pt x="19276362" y="0"/>
                </a:lnTo>
                <a:lnTo>
                  <a:pt x="19276362" y="10951508"/>
                </a:lnTo>
                <a:lnTo>
                  <a:pt x="0" y="10951508"/>
                </a:lnTo>
                <a:lnTo>
                  <a:pt x="0" y="0"/>
                </a:lnTo>
                <a:close/>
              </a:path>
            </a:pathLst>
          </a:custGeom>
          <a:blipFill>
            <a:blip r:embed="rId2"/>
            <a:stretch>
              <a:fillRect l="-11856" t="-9672" r="0" b="-940"/>
            </a:stretch>
          </a:blipFill>
        </p:spPr>
      </p:sp>
      <p:sp>
        <p:nvSpPr>
          <p:cNvPr name="TextBox 3" id="3"/>
          <p:cNvSpPr txBox="true"/>
          <p:nvPr/>
        </p:nvSpPr>
        <p:spPr>
          <a:xfrm rot="0">
            <a:off x="1740313" y="3092995"/>
            <a:ext cx="14807373" cy="3691435"/>
          </a:xfrm>
          <a:prstGeom prst="rect">
            <a:avLst/>
          </a:prstGeom>
        </p:spPr>
        <p:txBody>
          <a:bodyPr anchor="t" rtlCol="false" tIns="0" lIns="0" bIns="0" rIns="0">
            <a:spAutoFit/>
          </a:bodyPr>
          <a:lstStyle/>
          <a:p>
            <a:pPr algn="ctr">
              <a:lnSpc>
                <a:spcPts val="30160"/>
              </a:lnSpc>
              <a:spcBef>
                <a:spcPct val="0"/>
              </a:spcBef>
            </a:pPr>
            <a:r>
              <a:rPr lang="en-US" sz="21542">
                <a:solidFill>
                  <a:srgbClr val="FFFFFF"/>
                </a:solidFill>
                <a:latin typeface="Anton"/>
                <a:ea typeface="Anton"/>
                <a:cs typeface="Anton"/>
                <a:sym typeface="Anton"/>
              </a:rPr>
              <a:t>ASTROCARTUS</a:t>
            </a:r>
          </a:p>
        </p:txBody>
      </p:sp>
      <p:sp>
        <p:nvSpPr>
          <p:cNvPr name="TextBox 4" id="4"/>
          <p:cNvSpPr txBox="true"/>
          <p:nvPr/>
        </p:nvSpPr>
        <p:spPr>
          <a:xfrm rot="0">
            <a:off x="1028700" y="443940"/>
            <a:ext cx="1550287"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TEAM COSMOS</a:t>
            </a:r>
          </a:p>
        </p:txBody>
      </p:sp>
      <p:sp>
        <p:nvSpPr>
          <p:cNvPr name="Freeform 5" id="5"/>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8086082" y="1884646"/>
            <a:ext cx="3801142" cy="4899784"/>
          </a:xfrm>
          <a:custGeom>
            <a:avLst/>
            <a:gdLst/>
            <a:ahLst/>
            <a:cxnLst/>
            <a:rect r="r" b="b" t="t" l="l"/>
            <a:pathLst>
              <a:path h="4899784" w="3801142">
                <a:moveTo>
                  <a:pt x="3801142" y="0"/>
                </a:moveTo>
                <a:lnTo>
                  <a:pt x="0" y="0"/>
                </a:lnTo>
                <a:lnTo>
                  <a:pt x="0" y="4899784"/>
                </a:lnTo>
                <a:lnTo>
                  <a:pt x="3801142" y="4899784"/>
                </a:lnTo>
                <a:lnTo>
                  <a:pt x="3801142" y="0"/>
                </a:lnTo>
                <a:close/>
              </a:path>
            </a:pathLst>
          </a:custGeom>
          <a:blipFill>
            <a:blip r:embed="rId5"/>
            <a:stretch>
              <a:fillRect l="0" t="0" r="0" b="0"/>
            </a:stretch>
          </a:blipFill>
        </p:spPr>
      </p:sp>
      <p:sp>
        <p:nvSpPr>
          <p:cNvPr name="TextBox 7" id="7"/>
          <p:cNvSpPr txBox="true"/>
          <p:nvPr/>
        </p:nvSpPr>
        <p:spPr>
          <a:xfrm rot="0">
            <a:off x="5014750" y="6985443"/>
            <a:ext cx="8258500" cy="572527"/>
          </a:xfrm>
          <a:prstGeom prst="rect">
            <a:avLst/>
          </a:prstGeom>
        </p:spPr>
        <p:txBody>
          <a:bodyPr anchor="t" rtlCol="false" tIns="0" lIns="0" bIns="0" rIns="0">
            <a:spAutoFit/>
          </a:bodyPr>
          <a:lstStyle/>
          <a:p>
            <a:pPr algn="ctr">
              <a:lnSpc>
                <a:spcPts val="4668"/>
              </a:lnSpc>
              <a:spcBef>
                <a:spcPct val="0"/>
              </a:spcBef>
            </a:pPr>
            <a:r>
              <a:rPr lang="en-US" sz="3334">
                <a:solidFill>
                  <a:srgbClr val="FFFFFF"/>
                </a:solidFill>
                <a:latin typeface="Glacial Indifference"/>
                <a:ea typeface="Glacial Indifference"/>
                <a:cs typeface="Glacial Indifference"/>
                <a:sym typeface="Glacial Indifference"/>
              </a:rPr>
              <a:t>See the Solar System Move Before Your Eyes.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40375" y="8165445"/>
            <a:ext cx="47625" cy="1092855"/>
            <a:chOff x="0" y="0"/>
            <a:chExt cx="12543" cy="287830"/>
          </a:xfrm>
        </p:grpSpPr>
        <p:sp>
          <p:nvSpPr>
            <p:cNvPr name="Freeform 5" id="5"/>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6" id="6"/>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967498" y="2004165"/>
            <a:ext cx="6278671" cy="6278671"/>
            <a:chOff x="0" y="0"/>
            <a:chExt cx="1653642" cy="1653642"/>
          </a:xfrm>
        </p:grpSpPr>
        <p:sp>
          <p:nvSpPr>
            <p:cNvPr name="Freeform 8" id="8"/>
            <p:cNvSpPr/>
            <p:nvPr/>
          </p:nvSpPr>
          <p:spPr>
            <a:xfrm flipH="false" flipV="false" rot="0">
              <a:off x="0" y="0"/>
              <a:ext cx="1653642" cy="1653642"/>
            </a:xfrm>
            <a:custGeom>
              <a:avLst/>
              <a:gdLst/>
              <a:ahLst/>
              <a:cxnLst/>
              <a:rect r="r" b="b" t="t" l="l"/>
              <a:pathLst>
                <a:path h="1653642" w="1653642">
                  <a:moveTo>
                    <a:pt x="0" y="0"/>
                  </a:moveTo>
                  <a:lnTo>
                    <a:pt x="1653642" y="0"/>
                  </a:lnTo>
                  <a:lnTo>
                    <a:pt x="1653642" y="1653642"/>
                  </a:lnTo>
                  <a:lnTo>
                    <a:pt x="0" y="1653642"/>
                  </a:lnTo>
                  <a:close/>
                </a:path>
              </a:pathLst>
            </a:custGeom>
            <a:solidFill>
              <a:srgbClr val="FFFFFF">
                <a:alpha val="6667"/>
              </a:srgbClr>
            </a:solidFill>
          </p:spPr>
        </p:sp>
        <p:sp>
          <p:nvSpPr>
            <p:cNvPr name="TextBox 9" id="9"/>
            <p:cNvSpPr txBox="true"/>
            <p:nvPr/>
          </p:nvSpPr>
          <p:spPr>
            <a:xfrm>
              <a:off x="0" y="-38100"/>
              <a:ext cx="1653642" cy="169174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382297" y="2418964"/>
            <a:ext cx="5449073" cy="54490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2055" t="0" r="-2055" b="0"/>
              </a:stretch>
            </a:blipFill>
          </p:spPr>
        </p:sp>
      </p:grpSp>
      <p:sp>
        <p:nvSpPr>
          <p:cNvPr name="TextBox 12" id="12"/>
          <p:cNvSpPr txBox="true"/>
          <p:nvPr/>
        </p:nvSpPr>
        <p:spPr>
          <a:xfrm rot="0">
            <a:off x="1028700" y="443940"/>
            <a:ext cx="1550287" cy="407670"/>
          </a:xfrm>
          <a:prstGeom prst="rect">
            <a:avLst/>
          </a:prstGeom>
        </p:spPr>
        <p:txBody>
          <a:bodyPr anchor="t" rtlCol="false" tIns="0" lIns="0" bIns="0" rIns="0">
            <a:spAutoFit/>
          </a:bodyPr>
          <a:lstStyle/>
          <a:p>
            <a:pPr algn="l">
              <a:lnSpc>
                <a:spcPts val="1680"/>
              </a:lnSpc>
            </a:pPr>
            <a:r>
              <a:rPr lang="en-US" sz="1200" b="true">
                <a:solidFill>
                  <a:srgbClr val="FFFFFF"/>
                </a:solidFill>
                <a:latin typeface="Open Sans Bold"/>
                <a:ea typeface="Open Sans Bold"/>
                <a:cs typeface="Open Sans Bold"/>
                <a:sym typeface="Open Sans Bold"/>
              </a:rPr>
              <a:t>TEAM COSMOS</a:t>
            </a:r>
          </a:p>
          <a:p>
            <a:pPr algn="l">
              <a:lnSpc>
                <a:spcPts val="1680"/>
              </a:lnSpc>
              <a:spcBef>
                <a:spcPct val="0"/>
              </a:spcBef>
            </a:pPr>
          </a:p>
        </p:txBody>
      </p:sp>
      <p:sp>
        <p:nvSpPr>
          <p:cNvPr name="TextBox 13" id="13"/>
          <p:cNvSpPr txBox="true"/>
          <p:nvPr/>
        </p:nvSpPr>
        <p:spPr>
          <a:xfrm rot="0">
            <a:off x="9695860" y="1833559"/>
            <a:ext cx="6035433" cy="2263775"/>
          </a:xfrm>
          <a:prstGeom prst="rect">
            <a:avLst/>
          </a:prstGeom>
        </p:spPr>
        <p:txBody>
          <a:bodyPr anchor="t" rtlCol="false" tIns="0" lIns="0" bIns="0" rIns="0">
            <a:spAutoFit/>
          </a:bodyPr>
          <a:lstStyle/>
          <a:p>
            <a:pPr algn="ctr">
              <a:lnSpc>
                <a:spcPts val="9099"/>
              </a:lnSpc>
              <a:spcBef>
                <a:spcPct val="0"/>
              </a:spcBef>
            </a:pPr>
            <a:r>
              <a:rPr lang="en-US" sz="6499">
                <a:solidFill>
                  <a:srgbClr val="FFFFFF"/>
                </a:solidFill>
                <a:latin typeface="Anton"/>
                <a:ea typeface="Anton"/>
                <a:cs typeface="Anton"/>
                <a:sym typeface="Anton"/>
              </a:rPr>
              <a:t>WELCOME TO OUR PRESENTATION</a:t>
            </a:r>
          </a:p>
        </p:txBody>
      </p:sp>
      <p:sp>
        <p:nvSpPr>
          <p:cNvPr name="TextBox 14" id="14"/>
          <p:cNvSpPr txBox="true"/>
          <p:nvPr/>
        </p:nvSpPr>
        <p:spPr>
          <a:xfrm rot="0">
            <a:off x="11524273" y="4821237"/>
            <a:ext cx="2378606" cy="587376"/>
          </a:xfrm>
          <a:prstGeom prst="rect">
            <a:avLst/>
          </a:prstGeom>
        </p:spPr>
        <p:txBody>
          <a:bodyPr anchor="t" rtlCol="false" tIns="0" lIns="0" bIns="0" rIns="0">
            <a:spAutoFit/>
          </a:bodyPr>
          <a:lstStyle/>
          <a:p>
            <a:pPr algn="l">
              <a:lnSpc>
                <a:spcPts val="4899"/>
              </a:lnSpc>
              <a:spcBef>
                <a:spcPct val="0"/>
              </a:spcBef>
            </a:pPr>
            <a:r>
              <a:rPr lang="en-US" b="true" sz="3499">
                <a:solidFill>
                  <a:srgbClr val="FFFFFF"/>
                </a:solidFill>
                <a:latin typeface="Open Sans Bold"/>
                <a:ea typeface="Open Sans Bold"/>
                <a:cs typeface="Open Sans Bold"/>
                <a:sym typeface="Open Sans Bold"/>
              </a:rPr>
              <a:t>CONTENTS</a:t>
            </a:r>
          </a:p>
        </p:txBody>
      </p:sp>
      <p:sp>
        <p:nvSpPr>
          <p:cNvPr name="TextBox 15" id="15"/>
          <p:cNvSpPr txBox="true"/>
          <p:nvPr/>
        </p:nvSpPr>
        <p:spPr>
          <a:xfrm rot="0">
            <a:off x="9695860" y="5806108"/>
            <a:ext cx="6035433" cy="1934845"/>
          </a:xfrm>
          <a:prstGeom prst="rect">
            <a:avLst/>
          </a:prstGeom>
        </p:spPr>
        <p:txBody>
          <a:bodyPr anchor="t" rtlCol="false" tIns="0" lIns="0" bIns="0" rIns="0">
            <a:spAutoFit/>
          </a:bodyPr>
          <a:lstStyle/>
          <a:p>
            <a:pPr algn="ctr">
              <a:lnSpc>
                <a:spcPts val="3079"/>
              </a:lnSpc>
            </a:pPr>
            <a:r>
              <a:rPr lang="en-US" sz="2199">
                <a:solidFill>
                  <a:srgbClr val="FFFFFF"/>
                </a:solidFill>
                <a:latin typeface="Open Sans"/>
                <a:ea typeface="Open Sans"/>
                <a:cs typeface="Open Sans"/>
                <a:sym typeface="Open Sans"/>
              </a:rPr>
              <a:t>ABOUT ASTROCARTUS</a:t>
            </a:r>
          </a:p>
          <a:p>
            <a:pPr algn="ctr">
              <a:lnSpc>
                <a:spcPts val="3079"/>
              </a:lnSpc>
            </a:pPr>
            <a:r>
              <a:rPr lang="en-US" sz="2199">
                <a:solidFill>
                  <a:srgbClr val="FFFFFF"/>
                </a:solidFill>
                <a:latin typeface="Open Sans"/>
                <a:ea typeface="Open Sans"/>
                <a:cs typeface="Open Sans"/>
                <a:sym typeface="Open Sans"/>
              </a:rPr>
              <a:t>ABOUT OUR GALAXY</a:t>
            </a:r>
          </a:p>
          <a:p>
            <a:pPr algn="ctr">
              <a:lnSpc>
                <a:spcPts val="3079"/>
              </a:lnSpc>
            </a:pPr>
            <a:r>
              <a:rPr lang="en-US" sz="2199">
                <a:solidFill>
                  <a:srgbClr val="FFFFFF"/>
                </a:solidFill>
                <a:latin typeface="Open Sans"/>
                <a:ea typeface="Open Sans"/>
                <a:cs typeface="Open Sans"/>
                <a:sym typeface="Open Sans"/>
              </a:rPr>
              <a:t>OUR VISION</a:t>
            </a:r>
          </a:p>
          <a:p>
            <a:pPr algn="ctr">
              <a:lnSpc>
                <a:spcPts val="3079"/>
              </a:lnSpc>
            </a:pPr>
            <a:r>
              <a:rPr lang="en-US" sz="2199">
                <a:solidFill>
                  <a:srgbClr val="FFFFFF"/>
                </a:solidFill>
                <a:latin typeface="Open Sans"/>
                <a:ea typeface="Open Sans"/>
                <a:cs typeface="Open Sans"/>
                <a:sym typeface="Open Sans"/>
              </a:rPr>
              <a:t>CONTACT US</a:t>
            </a:r>
          </a:p>
          <a:p>
            <a:pPr algn="ctr">
              <a:lnSpc>
                <a:spcPts val="3079"/>
              </a:lnSpc>
            </a:pPr>
            <a:r>
              <a:rPr lang="en-US" sz="2199">
                <a:solidFill>
                  <a:srgbClr val="FFFFFF"/>
                </a:solidFill>
                <a:latin typeface="Open Sans"/>
                <a:ea typeface="Open Sans"/>
                <a:cs typeface="Open Sans"/>
                <a:sym typeface="Open Sans"/>
              </a:rPr>
              <a:t>RESOURCES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40375" y="8165445"/>
            <a:ext cx="47625" cy="1092855"/>
            <a:chOff x="0" y="0"/>
            <a:chExt cx="12543" cy="287830"/>
          </a:xfrm>
        </p:grpSpPr>
        <p:sp>
          <p:nvSpPr>
            <p:cNvPr name="Freeform 5" id="5"/>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6" id="6"/>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698330" y="3728748"/>
            <a:ext cx="7227178" cy="5529552"/>
            <a:chOff x="0" y="0"/>
            <a:chExt cx="1903454" cy="1456343"/>
          </a:xfrm>
        </p:grpSpPr>
        <p:sp>
          <p:nvSpPr>
            <p:cNvPr name="Freeform 8" id="8"/>
            <p:cNvSpPr/>
            <p:nvPr/>
          </p:nvSpPr>
          <p:spPr>
            <a:xfrm flipH="false" flipV="false" rot="0">
              <a:off x="0" y="0"/>
              <a:ext cx="1903454" cy="1456343"/>
            </a:xfrm>
            <a:custGeom>
              <a:avLst/>
              <a:gdLst/>
              <a:ahLst/>
              <a:cxnLst/>
              <a:rect r="r" b="b" t="t" l="l"/>
              <a:pathLst>
                <a:path h="1456343" w="1903454">
                  <a:moveTo>
                    <a:pt x="0" y="0"/>
                  </a:moveTo>
                  <a:lnTo>
                    <a:pt x="1903454" y="0"/>
                  </a:lnTo>
                  <a:lnTo>
                    <a:pt x="1903454" y="1456343"/>
                  </a:lnTo>
                  <a:lnTo>
                    <a:pt x="0" y="1456343"/>
                  </a:lnTo>
                  <a:close/>
                </a:path>
              </a:pathLst>
            </a:custGeom>
            <a:solidFill>
              <a:srgbClr val="FFFFFF">
                <a:alpha val="6667"/>
              </a:srgbClr>
            </a:solidFill>
          </p:spPr>
        </p:sp>
        <p:sp>
          <p:nvSpPr>
            <p:cNvPr name="TextBox 9" id="9"/>
            <p:cNvSpPr txBox="true"/>
            <p:nvPr/>
          </p:nvSpPr>
          <p:spPr>
            <a:xfrm>
              <a:off x="0" y="-38100"/>
              <a:ext cx="1903454" cy="149444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631060" y="3599527"/>
            <a:ext cx="7957200" cy="5318097"/>
            <a:chOff x="0" y="0"/>
            <a:chExt cx="1756028" cy="1173620"/>
          </a:xfrm>
        </p:grpSpPr>
        <p:sp>
          <p:nvSpPr>
            <p:cNvPr name="Freeform 11" id="11"/>
            <p:cNvSpPr/>
            <p:nvPr/>
          </p:nvSpPr>
          <p:spPr>
            <a:xfrm flipH="false" flipV="false" rot="0">
              <a:off x="0" y="0"/>
              <a:ext cx="1756028" cy="1173620"/>
            </a:xfrm>
            <a:custGeom>
              <a:avLst/>
              <a:gdLst/>
              <a:ahLst/>
              <a:cxnLst/>
              <a:rect r="r" b="b" t="t" l="l"/>
              <a:pathLst>
                <a:path h="1173620" w="1756028">
                  <a:moveTo>
                    <a:pt x="0" y="0"/>
                  </a:moveTo>
                  <a:lnTo>
                    <a:pt x="1756028" y="0"/>
                  </a:lnTo>
                  <a:lnTo>
                    <a:pt x="1756028" y="1173620"/>
                  </a:lnTo>
                  <a:lnTo>
                    <a:pt x="0" y="1173620"/>
                  </a:lnTo>
                  <a:close/>
                </a:path>
              </a:pathLst>
            </a:custGeom>
            <a:blipFill>
              <a:blip r:embed="rId5"/>
              <a:stretch>
                <a:fillRect l="-9407" t="0" r="-9407" b="0"/>
              </a:stretch>
            </a:blipFill>
          </p:spPr>
        </p:sp>
      </p:grpSp>
      <p:grpSp>
        <p:nvGrpSpPr>
          <p:cNvPr name="Group 12" id="12"/>
          <p:cNvGrpSpPr/>
          <p:nvPr/>
        </p:nvGrpSpPr>
        <p:grpSpPr>
          <a:xfrm rot="0">
            <a:off x="2061562" y="5335627"/>
            <a:ext cx="344950" cy="384254"/>
            <a:chOff x="0" y="0"/>
            <a:chExt cx="469072" cy="522519"/>
          </a:xfrm>
        </p:grpSpPr>
        <p:sp>
          <p:nvSpPr>
            <p:cNvPr name="Freeform 13" id="13"/>
            <p:cNvSpPr/>
            <p:nvPr/>
          </p:nvSpPr>
          <p:spPr>
            <a:xfrm flipH="false" flipV="false" rot="0">
              <a:off x="0" y="0"/>
              <a:ext cx="469072" cy="522519"/>
            </a:xfrm>
            <a:custGeom>
              <a:avLst/>
              <a:gdLst/>
              <a:ahLst/>
              <a:cxnLst/>
              <a:rect r="r" b="b" t="t" l="l"/>
              <a:pathLst>
                <a:path h="522519" w="469072">
                  <a:moveTo>
                    <a:pt x="0" y="0"/>
                  </a:moveTo>
                  <a:lnTo>
                    <a:pt x="469072" y="0"/>
                  </a:lnTo>
                  <a:lnTo>
                    <a:pt x="469072" y="522519"/>
                  </a:lnTo>
                  <a:lnTo>
                    <a:pt x="0" y="522519"/>
                  </a:lnTo>
                  <a:close/>
                </a:path>
              </a:pathLst>
            </a:custGeom>
            <a:solidFill>
              <a:srgbClr val="545454"/>
            </a:solidFill>
          </p:spPr>
        </p:sp>
        <p:sp>
          <p:nvSpPr>
            <p:cNvPr name="TextBox 14" id="14"/>
            <p:cNvSpPr txBox="true"/>
            <p:nvPr/>
          </p:nvSpPr>
          <p:spPr>
            <a:xfrm>
              <a:off x="0" y="-38100"/>
              <a:ext cx="469072" cy="56061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061562" y="7263663"/>
            <a:ext cx="344950" cy="384254"/>
            <a:chOff x="0" y="0"/>
            <a:chExt cx="469072" cy="522519"/>
          </a:xfrm>
        </p:grpSpPr>
        <p:sp>
          <p:nvSpPr>
            <p:cNvPr name="Freeform 16" id="16"/>
            <p:cNvSpPr/>
            <p:nvPr/>
          </p:nvSpPr>
          <p:spPr>
            <a:xfrm flipH="false" flipV="false" rot="0">
              <a:off x="0" y="0"/>
              <a:ext cx="469072" cy="522519"/>
            </a:xfrm>
            <a:custGeom>
              <a:avLst/>
              <a:gdLst/>
              <a:ahLst/>
              <a:cxnLst/>
              <a:rect r="r" b="b" t="t" l="l"/>
              <a:pathLst>
                <a:path h="522519" w="469072">
                  <a:moveTo>
                    <a:pt x="0" y="0"/>
                  </a:moveTo>
                  <a:lnTo>
                    <a:pt x="469072" y="0"/>
                  </a:lnTo>
                  <a:lnTo>
                    <a:pt x="469072" y="522519"/>
                  </a:lnTo>
                  <a:lnTo>
                    <a:pt x="0" y="522519"/>
                  </a:lnTo>
                  <a:close/>
                </a:path>
              </a:pathLst>
            </a:custGeom>
            <a:solidFill>
              <a:srgbClr val="545454"/>
            </a:solidFill>
          </p:spPr>
        </p:sp>
        <p:sp>
          <p:nvSpPr>
            <p:cNvPr name="TextBox 17" id="17"/>
            <p:cNvSpPr txBox="true"/>
            <p:nvPr/>
          </p:nvSpPr>
          <p:spPr>
            <a:xfrm>
              <a:off x="0" y="-38100"/>
              <a:ext cx="469072" cy="560619"/>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28700" y="443940"/>
            <a:ext cx="1550287" cy="407670"/>
          </a:xfrm>
          <a:prstGeom prst="rect">
            <a:avLst/>
          </a:prstGeom>
        </p:spPr>
        <p:txBody>
          <a:bodyPr anchor="t" rtlCol="false" tIns="0" lIns="0" bIns="0" rIns="0">
            <a:spAutoFit/>
          </a:bodyPr>
          <a:lstStyle/>
          <a:p>
            <a:pPr algn="l">
              <a:lnSpc>
                <a:spcPts val="1680"/>
              </a:lnSpc>
            </a:pPr>
            <a:r>
              <a:rPr lang="en-US" sz="1200" b="true">
                <a:solidFill>
                  <a:srgbClr val="FFFFFF"/>
                </a:solidFill>
                <a:latin typeface="Open Sans Bold"/>
                <a:ea typeface="Open Sans Bold"/>
                <a:cs typeface="Open Sans Bold"/>
                <a:sym typeface="Open Sans Bold"/>
              </a:rPr>
              <a:t>TEAM COSMOS</a:t>
            </a:r>
          </a:p>
          <a:p>
            <a:pPr algn="l">
              <a:lnSpc>
                <a:spcPts val="1680"/>
              </a:lnSpc>
              <a:spcBef>
                <a:spcPct val="0"/>
              </a:spcBef>
            </a:pPr>
          </a:p>
        </p:txBody>
      </p:sp>
      <p:sp>
        <p:nvSpPr>
          <p:cNvPr name="TextBox 19" id="19"/>
          <p:cNvSpPr txBox="true"/>
          <p:nvPr/>
        </p:nvSpPr>
        <p:spPr>
          <a:xfrm rot="0">
            <a:off x="1803843" y="1597809"/>
            <a:ext cx="6556060" cy="1142624"/>
          </a:xfrm>
          <a:prstGeom prst="rect">
            <a:avLst/>
          </a:prstGeom>
        </p:spPr>
        <p:txBody>
          <a:bodyPr anchor="t" rtlCol="false" tIns="0" lIns="0" bIns="0" rIns="0">
            <a:spAutoFit/>
          </a:bodyPr>
          <a:lstStyle/>
          <a:p>
            <a:pPr algn="l">
              <a:lnSpc>
                <a:spcPts val="9428"/>
              </a:lnSpc>
              <a:spcBef>
                <a:spcPct val="0"/>
              </a:spcBef>
            </a:pPr>
            <a:r>
              <a:rPr lang="en-US" sz="6734">
                <a:solidFill>
                  <a:srgbClr val="FFFFFF"/>
                </a:solidFill>
                <a:latin typeface="Anton"/>
                <a:ea typeface="Anton"/>
                <a:cs typeface="Anton"/>
                <a:sym typeface="Anton"/>
              </a:rPr>
              <a:t>ABOUT ASTROCARTUS</a:t>
            </a:r>
          </a:p>
        </p:txBody>
      </p:sp>
      <p:sp>
        <p:nvSpPr>
          <p:cNvPr name="TextBox 20" id="20"/>
          <p:cNvSpPr txBox="true"/>
          <p:nvPr/>
        </p:nvSpPr>
        <p:spPr>
          <a:xfrm rot="0">
            <a:off x="2651023" y="5316577"/>
            <a:ext cx="5237256" cy="124587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Astrocartus enables you to track the real-time movements of planetLearn about each planet and asteroid as you gather informative content. Astrocartus makes learning enjoyable and engaging.s and asteroids. Visualize the orbits of each celestial body in detail. Accelerate time to observe the past and future movements of planets. This feature enhances your understanding of the dynamic nature of the universe.</a:t>
            </a:r>
          </a:p>
        </p:txBody>
      </p:sp>
      <p:sp>
        <p:nvSpPr>
          <p:cNvPr name="TextBox 21" id="21"/>
          <p:cNvSpPr txBox="true"/>
          <p:nvPr/>
        </p:nvSpPr>
        <p:spPr>
          <a:xfrm rot="0">
            <a:off x="2651023" y="7244613"/>
            <a:ext cx="5237256" cy="617220"/>
          </a:xfrm>
          <a:prstGeom prst="rect">
            <a:avLst/>
          </a:prstGeom>
        </p:spPr>
        <p:txBody>
          <a:bodyPr anchor="t" rtlCol="false" tIns="0" lIns="0" bIns="0" rIns="0">
            <a:spAutoFit/>
          </a:bodyPr>
          <a:lstStyle/>
          <a:p>
            <a:pPr algn="l">
              <a:lnSpc>
                <a:spcPts val="1680"/>
              </a:lnSpc>
            </a:pPr>
            <a:r>
              <a:rPr lang="en-US" sz="1200">
                <a:solidFill>
                  <a:srgbClr val="FFFFFF"/>
                </a:solidFill>
                <a:latin typeface="Open Sans"/>
                <a:ea typeface="Open Sans"/>
                <a:cs typeface="Open Sans"/>
                <a:sym typeface="Open Sans"/>
              </a:rPr>
              <a:t>A valuable resource for students and teachers in astronomy lessons.</a:t>
            </a:r>
          </a:p>
          <a:p>
            <a:pPr algn="l">
              <a:lnSpc>
                <a:spcPts val="1680"/>
              </a:lnSpc>
            </a:pPr>
            <a:r>
              <a:rPr lang="en-US" sz="1200">
                <a:solidFill>
                  <a:srgbClr val="FFFFFF"/>
                </a:solidFill>
                <a:latin typeface="Open Sans"/>
                <a:ea typeface="Open Sans"/>
                <a:cs typeface="Open Sans"/>
                <a:sym typeface="Open Sans"/>
              </a:rPr>
              <a:t>A research tool for scientists and astronomers.</a:t>
            </a:r>
          </a:p>
          <a:p>
            <a:pPr algn="l">
              <a:lnSpc>
                <a:spcPts val="1680"/>
              </a:lnSpc>
              <a:spcBef>
                <a:spcPct val="0"/>
              </a:spcBef>
            </a:pPr>
            <a:r>
              <a:rPr lang="en-US" sz="1200">
                <a:solidFill>
                  <a:srgbClr val="FFFFFF"/>
                </a:solidFill>
                <a:latin typeface="Open Sans"/>
                <a:ea typeface="Open Sans"/>
                <a:cs typeface="Open Sans"/>
                <a:sym typeface="Open Sans"/>
              </a:rPr>
              <a:t>A fun discovery platform for space enthusiasts.</a:t>
            </a:r>
          </a:p>
        </p:txBody>
      </p:sp>
      <p:sp>
        <p:nvSpPr>
          <p:cNvPr name="TextBox 22" id="22"/>
          <p:cNvSpPr txBox="true"/>
          <p:nvPr/>
        </p:nvSpPr>
        <p:spPr>
          <a:xfrm rot="0">
            <a:off x="1803843" y="3445284"/>
            <a:ext cx="6260049" cy="1057275"/>
          </a:xfrm>
          <a:prstGeom prst="rect">
            <a:avLst/>
          </a:prstGeom>
        </p:spPr>
        <p:txBody>
          <a:bodyPr anchor="t" rtlCol="false" tIns="0" lIns="0" bIns="0" rIns="0">
            <a:spAutoFit/>
          </a:bodyPr>
          <a:lstStyle/>
          <a:p>
            <a:pPr algn="l">
              <a:lnSpc>
                <a:spcPts val="2100"/>
              </a:lnSpc>
              <a:spcBef>
                <a:spcPct val="0"/>
              </a:spcBef>
            </a:pPr>
            <a:r>
              <a:rPr lang="en-US" sz="1500">
                <a:solidFill>
                  <a:srgbClr val="FFFFFF"/>
                </a:solidFill>
                <a:latin typeface="Open Sans"/>
                <a:ea typeface="Open Sans"/>
                <a:cs typeface="Open Sans"/>
                <a:sym typeface="Open Sans"/>
              </a:rPr>
              <a:t>Astrocartus is an innovative web platform that allows you to explore the mesmerizing movements of planets and asteroids. With our user-friendly interface, you can observe the dynamics of the universe from the past to the future.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40375" y="8165445"/>
            <a:ext cx="47625" cy="1092855"/>
            <a:chOff x="0" y="0"/>
            <a:chExt cx="12543" cy="287830"/>
          </a:xfrm>
        </p:grpSpPr>
        <p:sp>
          <p:nvSpPr>
            <p:cNvPr name="Freeform 5" id="5"/>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6" id="6"/>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37394" y="5395400"/>
            <a:ext cx="16230600" cy="5143500"/>
            <a:chOff x="0" y="0"/>
            <a:chExt cx="4274726" cy="1354667"/>
          </a:xfrm>
        </p:grpSpPr>
        <p:sp>
          <p:nvSpPr>
            <p:cNvPr name="Freeform 8" id="8"/>
            <p:cNvSpPr/>
            <p:nvPr/>
          </p:nvSpPr>
          <p:spPr>
            <a:xfrm flipH="false" flipV="false" rot="0">
              <a:off x="0" y="0"/>
              <a:ext cx="4274726" cy="1354667"/>
            </a:xfrm>
            <a:custGeom>
              <a:avLst/>
              <a:gdLst/>
              <a:ahLst/>
              <a:cxnLst/>
              <a:rect r="r" b="b" t="t" l="l"/>
              <a:pathLst>
                <a:path h="1354667" w="4274726">
                  <a:moveTo>
                    <a:pt x="0" y="0"/>
                  </a:moveTo>
                  <a:lnTo>
                    <a:pt x="4274726" y="0"/>
                  </a:lnTo>
                  <a:lnTo>
                    <a:pt x="4274726" y="1354667"/>
                  </a:lnTo>
                  <a:lnTo>
                    <a:pt x="0" y="1354667"/>
                  </a:lnTo>
                  <a:close/>
                </a:path>
              </a:pathLst>
            </a:custGeom>
            <a:solidFill>
              <a:srgbClr val="FFFFFF">
                <a:alpha val="6667"/>
              </a:srgbClr>
            </a:solidFill>
          </p:spPr>
        </p:sp>
        <p:sp>
          <p:nvSpPr>
            <p:cNvPr name="TextBox 9" id="9"/>
            <p:cNvSpPr txBox="true"/>
            <p:nvPr/>
          </p:nvSpPr>
          <p:spPr>
            <a:xfrm>
              <a:off x="0" y="-38100"/>
              <a:ext cx="4274726" cy="139276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33026" y="5548324"/>
            <a:ext cx="5535682" cy="4639700"/>
            <a:chOff x="0" y="0"/>
            <a:chExt cx="910599" cy="763213"/>
          </a:xfrm>
        </p:grpSpPr>
        <p:sp>
          <p:nvSpPr>
            <p:cNvPr name="Freeform 11" id="11"/>
            <p:cNvSpPr/>
            <p:nvPr/>
          </p:nvSpPr>
          <p:spPr>
            <a:xfrm flipH="false" flipV="false" rot="0">
              <a:off x="0" y="0"/>
              <a:ext cx="910599" cy="763213"/>
            </a:xfrm>
            <a:custGeom>
              <a:avLst/>
              <a:gdLst/>
              <a:ahLst/>
              <a:cxnLst/>
              <a:rect r="r" b="b" t="t" l="l"/>
              <a:pathLst>
                <a:path h="763213" w="910599">
                  <a:moveTo>
                    <a:pt x="0" y="0"/>
                  </a:moveTo>
                  <a:lnTo>
                    <a:pt x="910599" y="0"/>
                  </a:lnTo>
                  <a:lnTo>
                    <a:pt x="910599" y="763213"/>
                  </a:lnTo>
                  <a:lnTo>
                    <a:pt x="0" y="763213"/>
                  </a:lnTo>
                  <a:close/>
                </a:path>
              </a:pathLst>
            </a:custGeom>
            <a:blipFill>
              <a:blip r:embed="rId5"/>
              <a:stretch>
                <a:fillRect l="-16821" t="0" r="-16821" b="0"/>
              </a:stretch>
            </a:blipFill>
          </p:spPr>
        </p:sp>
      </p:grpSp>
      <p:grpSp>
        <p:nvGrpSpPr>
          <p:cNvPr name="Group 12" id="12"/>
          <p:cNvGrpSpPr/>
          <p:nvPr/>
        </p:nvGrpSpPr>
        <p:grpSpPr>
          <a:xfrm rot="0">
            <a:off x="6884771" y="5548324"/>
            <a:ext cx="4941146" cy="4639700"/>
            <a:chOff x="0" y="0"/>
            <a:chExt cx="812800" cy="763213"/>
          </a:xfrm>
        </p:grpSpPr>
        <p:sp>
          <p:nvSpPr>
            <p:cNvPr name="Freeform 13" id="13"/>
            <p:cNvSpPr/>
            <p:nvPr/>
          </p:nvSpPr>
          <p:spPr>
            <a:xfrm flipH="false" flipV="false" rot="0">
              <a:off x="0" y="0"/>
              <a:ext cx="812800" cy="763213"/>
            </a:xfrm>
            <a:custGeom>
              <a:avLst/>
              <a:gdLst/>
              <a:ahLst/>
              <a:cxnLst/>
              <a:rect r="r" b="b" t="t" l="l"/>
              <a:pathLst>
                <a:path h="763213" w="812800">
                  <a:moveTo>
                    <a:pt x="0" y="0"/>
                  </a:moveTo>
                  <a:lnTo>
                    <a:pt x="812800" y="0"/>
                  </a:lnTo>
                  <a:lnTo>
                    <a:pt x="812800" y="763213"/>
                  </a:lnTo>
                  <a:lnTo>
                    <a:pt x="0" y="763213"/>
                  </a:lnTo>
                  <a:close/>
                </a:path>
              </a:pathLst>
            </a:custGeom>
            <a:blipFill>
              <a:blip r:embed="rId6"/>
              <a:stretch>
                <a:fillRect l="-139592" t="-553" r="0" b="-553"/>
              </a:stretch>
            </a:blipFill>
          </p:spPr>
        </p:sp>
      </p:grpSp>
      <p:grpSp>
        <p:nvGrpSpPr>
          <p:cNvPr name="Group 14" id="14"/>
          <p:cNvGrpSpPr/>
          <p:nvPr/>
        </p:nvGrpSpPr>
        <p:grpSpPr>
          <a:xfrm rot="0">
            <a:off x="12441979" y="5548324"/>
            <a:ext cx="4941146" cy="4639700"/>
            <a:chOff x="0" y="0"/>
            <a:chExt cx="812800" cy="763213"/>
          </a:xfrm>
        </p:grpSpPr>
        <p:sp>
          <p:nvSpPr>
            <p:cNvPr name="Freeform 15" id="15"/>
            <p:cNvSpPr/>
            <p:nvPr/>
          </p:nvSpPr>
          <p:spPr>
            <a:xfrm flipH="false" flipV="false" rot="0">
              <a:off x="0" y="0"/>
              <a:ext cx="812800" cy="763213"/>
            </a:xfrm>
            <a:custGeom>
              <a:avLst/>
              <a:gdLst/>
              <a:ahLst/>
              <a:cxnLst/>
              <a:rect r="r" b="b" t="t" l="l"/>
              <a:pathLst>
                <a:path h="763213" w="812800">
                  <a:moveTo>
                    <a:pt x="0" y="0"/>
                  </a:moveTo>
                  <a:lnTo>
                    <a:pt x="812800" y="0"/>
                  </a:lnTo>
                  <a:lnTo>
                    <a:pt x="812800" y="763213"/>
                  </a:lnTo>
                  <a:lnTo>
                    <a:pt x="0" y="763213"/>
                  </a:lnTo>
                  <a:close/>
                </a:path>
              </a:pathLst>
            </a:custGeom>
            <a:blipFill>
              <a:blip r:embed="rId7"/>
              <a:stretch>
                <a:fillRect l="0" t="-5769" r="0" b="-35510"/>
              </a:stretch>
            </a:blipFill>
          </p:spPr>
        </p:sp>
      </p:grpSp>
      <p:grpSp>
        <p:nvGrpSpPr>
          <p:cNvPr name="Group 16" id="16"/>
          <p:cNvGrpSpPr/>
          <p:nvPr/>
        </p:nvGrpSpPr>
        <p:grpSpPr>
          <a:xfrm rot="0">
            <a:off x="1028700" y="3644227"/>
            <a:ext cx="597723" cy="59772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673427" y="3644227"/>
            <a:ext cx="597723" cy="5977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2318154" y="3644227"/>
            <a:ext cx="597723" cy="5977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028700" y="443940"/>
            <a:ext cx="1550287" cy="407670"/>
          </a:xfrm>
          <a:prstGeom prst="rect">
            <a:avLst/>
          </a:prstGeom>
        </p:spPr>
        <p:txBody>
          <a:bodyPr anchor="t" rtlCol="false" tIns="0" lIns="0" bIns="0" rIns="0">
            <a:spAutoFit/>
          </a:bodyPr>
          <a:lstStyle/>
          <a:p>
            <a:pPr algn="l">
              <a:lnSpc>
                <a:spcPts val="1680"/>
              </a:lnSpc>
            </a:pPr>
            <a:r>
              <a:rPr lang="en-US" sz="1200" b="true">
                <a:solidFill>
                  <a:srgbClr val="FFFFFF"/>
                </a:solidFill>
                <a:latin typeface="Open Sans Bold"/>
                <a:ea typeface="Open Sans Bold"/>
                <a:cs typeface="Open Sans Bold"/>
                <a:sym typeface="Open Sans Bold"/>
              </a:rPr>
              <a:t>TEAM COSMOS</a:t>
            </a:r>
          </a:p>
          <a:p>
            <a:pPr algn="l">
              <a:lnSpc>
                <a:spcPts val="1680"/>
              </a:lnSpc>
              <a:spcBef>
                <a:spcPct val="0"/>
              </a:spcBef>
            </a:pPr>
          </a:p>
        </p:txBody>
      </p:sp>
      <p:sp>
        <p:nvSpPr>
          <p:cNvPr name="TextBox 26" id="26"/>
          <p:cNvSpPr txBox="true"/>
          <p:nvPr/>
        </p:nvSpPr>
        <p:spPr>
          <a:xfrm rot="0">
            <a:off x="4994526" y="1450818"/>
            <a:ext cx="8298949" cy="1111101"/>
          </a:xfrm>
          <a:prstGeom prst="rect">
            <a:avLst/>
          </a:prstGeom>
        </p:spPr>
        <p:txBody>
          <a:bodyPr anchor="t" rtlCol="false" tIns="0" lIns="0" bIns="0" rIns="0">
            <a:spAutoFit/>
          </a:bodyPr>
          <a:lstStyle/>
          <a:p>
            <a:pPr algn="ctr">
              <a:lnSpc>
                <a:spcPts val="9099"/>
              </a:lnSpc>
              <a:spcBef>
                <a:spcPct val="0"/>
              </a:spcBef>
            </a:pPr>
            <a:r>
              <a:rPr lang="en-US" sz="6499">
                <a:solidFill>
                  <a:srgbClr val="FFFFFF"/>
                </a:solidFill>
                <a:latin typeface="Anton"/>
                <a:ea typeface="Anton"/>
                <a:cs typeface="Anton"/>
                <a:sym typeface="Anton"/>
              </a:rPr>
              <a:t>ABOUT OUR GALAXY</a:t>
            </a:r>
          </a:p>
        </p:txBody>
      </p:sp>
      <p:sp>
        <p:nvSpPr>
          <p:cNvPr name="TextBox 27" id="27"/>
          <p:cNvSpPr txBox="true"/>
          <p:nvPr/>
        </p:nvSpPr>
        <p:spPr>
          <a:xfrm rot="0">
            <a:off x="1803843" y="3485845"/>
            <a:ext cx="4220462" cy="1148080"/>
          </a:xfrm>
          <a:prstGeom prst="rect">
            <a:avLst/>
          </a:prstGeom>
        </p:spPr>
        <p:txBody>
          <a:bodyPr anchor="t" rtlCol="false" tIns="0" lIns="0" bIns="0" rIns="0">
            <a:spAutoFit/>
          </a:bodyPr>
          <a:lstStyle/>
          <a:p>
            <a:pPr algn="l">
              <a:lnSpc>
                <a:spcPts val="1820"/>
              </a:lnSpc>
              <a:spcBef>
                <a:spcPct val="0"/>
              </a:spcBef>
            </a:pPr>
            <a:r>
              <a:rPr lang="en-US" sz="1300">
                <a:solidFill>
                  <a:srgbClr val="FFFFFF"/>
                </a:solidFill>
                <a:latin typeface="Open Sans"/>
                <a:ea typeface="Open Sans"/>
                <a:cs typeface="Open Sans"/>
                <a:sym typeface="Open Sans"/>
              </a:rPr>
              <a:t>When users click on a planet, a pop-up will appear providing detailed information about that planet. This feature enhances the interactive experience by allowing users to explore the unique characteristics, history, and facts of each celestial body.</a:t>
            </a:r>
          </a:p>
        </p:txBody>
      </p:sp>
      <p:sp>
        <p:nvSpPr>
          <p:cNvPr name="TextBox 28" id="28"/>
          <p:cNvSpPr txBox="true"/>
          <p:nvPr/>
        </p:nvSpPr>
        <p:spPr>
          <a:xfrm rot="0">
            <a:off x="1157213" y="3834547"/>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01</a:t>
            </a:r>
          </a:p>
        </p:txBody>
      </p:sp>
      <p:sp>
        <p:nvSpPr>
          <p:cNvPr name="TextBox 29" id="29"/>
          <p:cNvSpPr txBox="true"/>
          <p:nvPr/>
        </p:nvSpPr>
        <p:spPr>
          <a:xfrm rot="0">
            <a:off x="7452126" y="3371545"/>
            <a:ext cx="4162447" cy="1605280"/>
          </a:xfrm>
          <a:prstGeom prst="rect">
            <a:avLst/>
          </a:prstGeom>
        </p:spPr>
        <p:txBody>
          <a:bodyPr anchor="t" rtlCol="false" tIns="0" lIns="0" bIns="0" rIns="0">
            <a:spAutoFit/>
          </a:bodyPr>
          <a:lstStyle/>
          <a:p>
            <a:pPr algn="l">
              <a:lnSpc>
                <a:spcPts val="1820"/>
              </a:lnSpc>
              <a:spcBef>
                <a:spcPct val="0"/>
              </a:spcBef>
            </a:pPr>
            <a:r>
              <a:rPr lang="en-US" sz="1300">
                <a:solidFill>
                  <a:srgbClr val="FFFFFF"/>
                </a:solidFill>
                <a:latin typeface="Open Sans"/>
                <a:ea typeface="Open Sans"/>
                <a:cs typeface="Open Sans"/>
                <a:sym typeface="Open Sans"/>
              </a:rPr>
              <a:t>Our platform offers a time acceleration and deceleration feature, allowing users to observe the movements of planets and asteroids across different time scales. As time changes, the exact date of the simulation is displayed, enabling users to track planetary alignments and movements in real-time or across history.</a:t>
            </a:r>
          </a:p>
        </p:txBody>
      </p:sp>
      <p:sp>
        <p:nvSpPr>
          <p:cNvPr name="TextBox 30" id="30"/>
          <p:cNvSpPr txBox="true"/>
          <p:nvPr/>
        </p:nvSpPr>
        <p:spPr>
          <a:xfrm rot="0">
            <a:off x="6801940" y="3834547"/>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02</a:t>
            </a:r>
          </a:p>
        </p:txBody>
      </p:sp>
      <p:sp>
        <p:nvSpPr>
          <p:cNvPr name="TextBox 31" id="31"/>
          <p:cNvSpPr txBox="true"/>
          <p:nvPr/>
        </p:nvSpPr>
        <p:spPr>
          <a:xfrm rot="0">
            <a:off x="13220678" y="3371545"/>
            <a:ext cx="4162447" cy="1376680"/>
          </a:xfrm>
          <a:prstGeom prst="rect">
            <a:avLst/>
          </a:prstGeom>
        </p:spPr>
        <p:txBody>
          <a:bodyPr anchor="t" rtlCol="false" tIns="0" lIns="0" bIns="0" rIns="0">
            <a:spAutoFit/>
          </a:bodyPr>
          <a:lstStyle/>
          <a:p>
            <a:pPr algn="l">
              <a:lnSpc>
                <a:spcPts val="1820"/>
              </a:lnSpc>
              <a:spcBef>
                <a:spcPct val="0"/>
              </a:spcBef>
            </a:pPr>
            <a:r>
              <a:rPr lang="en-US" sz="1300">
                <a:solidFill>
                  <a:srgbClr val="FFFFFF"/>
                </a:solidFill>
                <a:latin typeface="Open Sans"/>
                <a:ea typeface="Open Sans"/>
                <a:cs typeface="Open Sans"/>
                <a:sym typeface="Open Sans"/>
              </a:rPr>
              <a:t>With our search engine feature, users have the opportunity to explore data from 1,701 asteroids. This functionality allows for in-depth analysis and easy access to detailed information about each asteroid, enhancing the user’s ability to understand and engage with the vast data set.</a:t>
            </a:r>
          </a:p>
        </p:txBody>
      </p:sp>
      <p:sp>
        <p:nvSpPr>
          <p:cNvPr name="TextBox 32" id="32"/>
          <p:cNvSpPr txBox="true"/>
          <p:nvPr/>
        </p:nvSpPr>
        <p:spPr>
          <a:xfrm rot="0">
            <a:off x="12446667" y="3834547"/>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40375" y="8165445"/>
            <a:ext cx="47625" cy="1092855"/>
            <a:chOff x="0" y="0"/>
            <a:chExt cx="12543" cy="287830"/>
          </a:xfrm>
        </p:grpSpPr>
        <p:sp>
          <p:nvSpPr>
            <p:cNvPr name="Freeform 5" id="5"/>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6" id="6"/>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0" y="2004165"/>
            <a:ext cx="8246169" cy="6278671"/>
            <a:chOff x="0" y="0"/>
            <a:chExt cx="2171831" cy="1653642"/>
          </a:xfrm>
        </p:grpSpPr>
        <p:sp>
          <p:nvSpPr>
            <p:cNvPr name="Freeform 8" id="8"/>
            <p:cNvSpPr/>
            <p:nvPr/>
          </p:nvSpPr>
          <p:spPr>
            <a:xfrm flipH="false" flipV="false" rot="0">
              <a:off x="0" y="0"/>
              <a:ext cx="2171831" cy="1653642"/>
            </a:xfrm>
            <a:custGeom>
              <a:avLst/>
              <a:gdLst/>
              <a:ahLst/>
              <a:cxnLst/>
              <a:rect r="r" b="b" t="t" l="l"/>
              <a:pathLst>
                <a:path h="1653642" w="2171831">
                  <a:moveTo>
                    <a:pt x="0" y="0"/>
                  </a:moveTo>
                  <a:lnTo>
                    <a:pt x="2171831" y="0"/>
                  </a:lnTo>
                  <a:lnTo>
                    <a:pt x="2171831" y="1653642"/>
                  </a:lnTo>
                  <a:lnTo>
                    <a:pt x="0" y="1653642"/>
                  </a:lnTo>
                  <a:close/>
                </a:path>
              </a:pathLst>
            </a:custGeom>
            <a:solidFill>
              <a:srgbClr val="FFFFFF">
                <a:alpha val="6667"/>
              </a:srgbClr>
            </a:solidFill>
          </p:spPr>
        </p:sp>
        <p:sp>
          <p:nvSpPr>
            <p:cNvPr name="TextBox 9" id="9"/>
            <p:cNvSpPr txBox="true"/>
            <p:nvPr/>
          </p:nvSpPr>
          <p:spPr>
            <a:xfrm>
              <a:off x="0" y="-38100"/>
              <a:ext cx="2171831" cy="169174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2418964"/>
            <a:ext cx="7831370" cy="5449073"/>
            <a:chOff x="0" y="0"/>
            <a:chExt cx="1168151" cy="812800"/>
          </a:xfrm>
        </p:grpSpPr>
        <p:sp>
          <p:nvSpPr>
            <p:cNvPr name="Freeform 11" id="11"/>
            <p:cNvSpPr/>
            <p:nvPr/>
          </p:nvSpPr>
          <p:spPr>
            <a:xfrm flipH="false" flipV="false" rot="0">
              <a:off x="0" y="0"/>
              <a:ext cx="1168150" cy="812800"/>
            </a:xfrm>
            <a:custGeom>
              <a:avLst/>
              <a:gdLst/>
              <a:ahLst/>
              <a:cxnLst/>
              <a:rect r="r" b="b" t="t" l="l"/>
              <a:pathLst>
                <a:path h="812800" w="1168150">
                  <a:moveTo>
                    <a:pt x="0" y="0"/>
                  </a:moveTo>
                  <a:lnTo>
                    <a:pt x="1168150" y="0"/>
                  </a:lnTo>
                  <a:lnTo>
                    <a:pt x="1168150" y="812800"/>
                  </a:lnTo>
                  <a:lnTo>
                    <a:pt x="0" y="812800"/>
                  </a:lnTo>
                  <a:close/>
                </a:path>
              </a:pathLst>
            </a:custGeom>
            <a:blipFill>
              <a:blip r:embed="rId5"/>
              <a:stretch>
                <a:fillRect l="-11848" t="0" r="-11848" b="0"/>
              </a:stretch>
            </a:blipFill>
          </p:spPr>
        </p:sp>
      </p:grpSp>
      <p:grpSp>
        <p:nvGrpSpPr>
          <p:cNvPr name="Group 12" id="12"/>
          <p:cNvGrpSpPr/>
          <p:nvPr/>
        </p:nvGrpSpPr>
        <p:grpSpPr>
          <a:xfrm rot="0">
            <a:off x="9791110" y="3948115"/>
            <a:ext cx="597723" cy="597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791110" y="5711913"/>
            <a:ext cx="597723" cy="597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9791110" y="7475711"/>
            <a:ext cx="597723" cy="59772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443940"/>
            <a:ext cx="1550287" cy="407670"/>
          </a:xfrm>
          <a:prstGeom prst="rect">
            <a:avLst/>
          </a:prstGeom>
        </p:spPr>
        <p:txBody>
          <a:bodyPr anchor="t" rtlCol="false" tIns="0" lIns="0" bIns="0" rIns="0">
            <a:spAutoFit/>
          </a:bodyPr>
          <a:lstStyle/>
          <a:p>
            <a:pPr algn="l">
              <a:lnSpc>
                <a:spcPts val="1680"/>
              </a:lnSpc>
            </a:pPr>
            <a:r>
              <a:rPr lang="en-US" sz="1200" b="true">
                <a:solidFill>
                  <a:srgbClr val="FFFFFF"/>
                </a:solidFill>
                <a:latin typeface="Open Sans Bold"/>
                <a:ea typeface="Open Sans Bold"/>
                <a:cs typeface="Open Sans Bold"/>
                <a:sym typeface="Open Sans Bold"/>
              </a:rPr>
              <a:t>TEAM COSMOS</a:t>
            </a:r>
          </a:p>
          <a:p>
            <a:pPr algn="l">
              <a:lnSpc>
                <a:spcPts val="1680"/>
              </a:lnSpc>
              <a:spcBef>
                <a:spcPct val="0"/>
              </a:spcBef>
            </a:pPr>
          </a:p>
        </p:txBody>
      </p:sp>
      <p:sp>
        <p:nvSpPr>
          <p:cNvPr name="TextBox 22" id="22"/>
          <p:cNvSpPr txBox="true"/>
          <p:nvPr/>
        </p:nvSpPr>
        <p:spPr>
          <a:xfrm rot="0">
            <a:off x="9791110" y="1880340"/>
            <a:ext cx="4111908" cy="1111250"/>
          </a:xfrm>
          <a:prstGeom prst="rect">
            <a:avLst/>
          </a:prstGeom>
        </p:spPr>
        <p:txBody>
          <a:bodyPr anchor="t" rtlCol="false" tIns="0" lIns="0" bIns="0" rIns="0">
            <a:spAutoFit/>
          </a:bodyPr>
          <a:lstStyle/>
          <a:p>
            <a:pPr algn="l">
              <a:lnSpc>
                <a:spcPts val="9099"/>
              </a:lnSpc>
              <a:spcBef>
                <a:spcPct val="0"/>
              </a:spcBef>
            </a:pPr>
            <a:r>
              <a:rPr lang="en-US" sz="6499">
                <a:solidFill>
                  <a:srgbClr val="FFFFFF"/>
                </a:solidFill>
                <a:latin typeface="Anton"/>
                <a:ea typeface="Anton"/>
                <a:cs typeface="Anton"/>
                <a:sym typeface="Anton"/>
              </a:rPr>
              <a:t>OUR VISION</a:t>
            </a:r>
          </a:p>
        </p:txBody>
      </p:sp>
      <p:sp>
        <p:nvSpPr>
          <p:cNvPr name="TextBox 23" id="23"/>
          <p:cNvSpPr txBox="true"/>
          <p:nvPr/>
        </p:nvSpPr>
        <p:spPr>
          <a:xfrm rot="0">
            <a:off x="10813903" y="3539586"/>
            <a:ext cx="5237256" cy="1376680"/>
          </a:xfrm>
          <a:prstGeom prst="rect">
            <a:avLst/>
          </a:prstGeom>
        </p:spPr>
        <p:txBody>
          <a:bodyPr anchor="t" rtlCol="false" tIns="0" lIns="0" bIns="0" rIns="0">
            <a:spAutoFit/>
          </a:bodyPr>
          <a:lstStyle/>
          <a:p>
            <a:pPr algn="l">
              <a:lnSpc>
                <a:spcPts val="1820"/>
              </a:lnSpc>
              <a:spcBef>
                <a:spcPct val="0"/>
              </a:spcBef>
            </a:pPr>
            <a:r>
              <a:rPr lang="en-US" sz="1300">
                <a:solidFill>
                  <a:srgbClr val="FFFFFF"/>
                </a:solidFill>
                <a:latin typeface="Open Sans"/>
                <a:ea typeface="Open Sans"/>
                <a:cs typeface="Open Sans"/>
                <a:sym typeface="Open Sans"/>
              </a:rPr>
              <a:t>At Astrocartus, our vision is to make the wonders of the universe accessible to everyone, inspiring curiosity and learning through the exploration of celestial bodies. We aim to bridge the gap between technology and astronomy by creating an interactive, educational, and engaging platform that empowers users to explore the cosmos in real-time.</a:t>
            </a:r>
          </a:p>
        </p:txBody>
      </p:sp>
      <p:sp>
        <p:nvSpPr>
          <p:cNvPr name="TextBox 24" id="24"/>
          <p:cNvSpPr txBox="true"/>
          <p:nvPr/>
        </p:nvSpPr>
        <p:spPr>
          <a:xfrm rot="0">
            <a:off x="9919622" y="4138435"/>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01</a:t>
            </a:r>
          </a:p>
        </p:txBody>
      </p:sp>
      <p:sp>
        <p:nvSpPr>
          <p:cNvPr name="TextBox 25" id="25"/>
          <p:cNvSpPr txBox="true"/>
          <p:nvPr/>
        </p:nvSpPr>
        <p:spPr>
          <a:xfrm rot="0">
            <a:off x="10813903" y="5417684"/>
            <a:ext cx="5237256" cy="1148080"/>
          </a:xfrm>
          <a:prstGeom prst="rect">
            <a:avLst/>
          </a:prstGeom>
        </p:spPr>
        <p:txBody>
          <a:bodyPr anchor="t" rtlCol="false" tIns="0" lIns="0" bIns="0" rIns="0">
            <a:spAutoFit/>
          </a:bodyPr>
          <a:lstStyle/>
          <a:p>
            <a:pPr algn="l">
              <a:lnSpc>
                <a:spcPts val="1820"/>
              </a:lnSpc>
              <a:spcBef>
                <a:spcPct val="0"/>
              </a:spcBef>
            </a:pPr>
            <a:r>
              <a:rPr lang="en-US" sz="1300">
                <a:solidFill>
                  <a:srgbClr val="FFFFFF"/>
                </a:solidFill>
                <a:latin typeface="Open Sans"/>
                <a:ea typeface="Open Sans"/>
                <a:cs typeface="Open Sans"/>
                <a:sym typeface="Open Sans"/>
              </a:rPr>
              <a:t>We believe that understanding the universe should not be limited to scientists and astronomers—it should be an exciting journey for everyone. Our goal is to foster a deeper appreciation for the intricate mechanics of space and to ignite a passion for discovery, whether for students, researchers, or space enthusiasts.</a:t>
            </a:r>
          </a:p>
        </p:txBody>
      </p:sp>
      <p:sp>
        <p:nvSpPr>
          <p:cNvPr name="TextBox 26" id="26"/>
          <p:cNvSpPr txBox="true"/>
          <p:nvPr/>
        </p:nvSpPr>
        <p:spPr>
          <a:xfrm rot="0">
            <a:off x="9919622" y="5902233"/>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02</a:t>
            </a:r>
          </a:p>
        </p:txBody>
      </p:sp>
      <p:sp>
        <p:nvSpPr>
          <p:cNvPr name="TextBox 27" id="27"/>
          <p:cNvSpPr txBox="true"/>
          <p:nvPr/>
        </p:nvSpPr>
        <p:spPr>
          <a:xfrm rot="0">
            <a:off x="10813903" y="7295783"/>
            <a:ext cx="5237256" cy="919480"/>
          </a:xfrm>
          <a:prstGeom prst="rect">
            <a:avLst/>
          </a:prstGeom>
        </p:spPr>
        <p:txBody>
          <a:bodyPr anchor="t" rtlCol="false" tIns="0" lIns="0" bIns="0" rIns="0">
            <a:spAutoFit/>
          </a:bodyPr>
          <a:lstStyle/>
          <a:p>
            <a:pPr algn="l">
              <a:lnSpc>
                <a:spcPts val="1820"/>
              </a:lnSpc>
              <a:spcBef>
                <a:spcPct val="0"/>
              </a:spcBef>
            </a:pPr>
            <a:r>
              <a:rPr lang="en-US" sz="1300">
                <a:solidFill>
                  <a:srgbClr val="FFFFFF"/>
                </a:solidFill>
                <a:latin typeface="Open Sans"/>
                <a:ea typeface="Open Sans"/>
                <a:cs typeface="Open Sans"/>
                <a:sym typeface="Open Sans"/>
              </a:rPr>
              <a:t>Astrocartus envisions a future where space exploration is more interactive, immersive, and widely understood, encouraging the next generation of thinkers, dreamers, and explorers to look beyond the stars.</a:t>
            </a:r>
          </a:p>
        </p:txBody>
      </p:sp>
      <p:sp>
        <p:nvSpPr>
          <p:cNvPr name="TextBox 28" id="28"/>
          <p:cNvSpPr txBox="true"/>
          <p:nvPr/>
        </p:nvSpPr>
        <p:spPr>
          <a:xfrm rot="0">
            <a:off x="9919622" y="7666031"/>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0" y="0"/>
            <a:ext cx="8246169" cy="10287000"/>
            <a:chOff x="0" y="0"/>
            <a:chExt cx="2171831" cy="2709333"/>
          </a:xfrm>
        </p:grpSpPr>
        <p:sp>
          <p:nvSpPr>
            <p:cNvPr name="Freeform 4" id="4"/>
            <p:cNvSpPr/>
            <p:nvPr/>
          </p:nvSpPr>
          <p:spPr>
            <a:xfrm flipH="false" flipV="false" rot="0">
              <a:off x="0" y="0"/>
              <a:ext cx="2171831" cy="2709333"/>
            </a:xfrm>
            <a:custGeom>
              <a:avLst/>
              <a:gdLst/>
              <a:ahLst/>
              <a:cxnLst/>
              <a:rect r="r" b="b" t="t" l="l"/>
              <a:pathLst>
                <a:path h="2709333" w="2171831">
                  <a:moveTo>
                    <a:pt x="0" y="0"/>
                  </a:moveTo>
                  <a:lnTo>
                    <a:pt x="2171831" y="0"/>
                  </a:lnTo>
                  <a:lnTo>
                    <a:pt x="2171831" y="2709333"/>
                  </a:lnTo>
                  <a:lnTo>
                    <a:pt x="0" y="2709333"/>
                  </a:lnTo>
                  <a:close/>
                </a:path>
              </a:pathLst>
            </a:custGeom>
            <a:solidFill>
              <a:srgbClr val="FFFFFF">
                <a:alpha val="6667"/>
              </a:srgbClr>
            </a:solidFill>
          </p:spPr>
        </p:sp>
        <p:sp>
          <p:nvSpPr>
            <p:cNvPr name="TextBox 5" id="5"/>
            <p:cNvSpPr txBox="true"/>
            <p:nvPr/>
          </p:nvSpPr>
          <p:spPr>
            <a:xfrm>
              <a:off x="0" y="-38100"/>
              <a:ext cx="2171831"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8109901" cy="10652868"/>
            <a:chOff x="0" y="0"/>
            <a:chExt cx="1168151" cy="1534440"/>
          </a:xfrm>
        </p:grpSpPr>
        <p:sp>
          <p:nvSpPr>
            <p:cNvPr name="Freeform 7" id="7"/>
            <p:cNvSpPr/>
            <p:nvPr/>
          </p:nvSpPr>
          <p:spPr>
            <a:xfrm flipH="false" flipV="false" rot="0">
              <a:off x="0" y="0"/>
              <a:ext cx="1168150" cy="1534440"/>
            </a:xfrm>
            <a:custGeom>
              <a:avLst/>
              <a:gdLst/>
              <a:ahLst/>
              <a:cxnLst/>
              <a:rect r="r" b="b" t="t" l="l"/>
              <a:pathLst>
                <a:path h="1534440" w="1168150">
                  <a:moveTo>
                    <a:pt x="0" y="0"/>
                  </a:moveTo>
                  <a:lnTo>
                    <a:pt x="1168150" y="0"/>
                  </a:lnTo>
                  <a:lnTo>
                    <a:pt x="1168150" y="1534440"/>
                  </a:lnTo>
                  <a:lnTo>
                    <a:pt x="0" y="1534440"/>
                  </a:lnTo>
                  <a:close/>
                </a:path>
              </a:pathLst>
            </a:custGeom>
            <a:blipFill>
              <a:blip r:embed="rId3"/>
              <a:stretch>
                <a:fillRect l="0" t="-752" r="0" b="-752"/>
              </a:stretch>
            </a:blipFill>
          </p:spPr>
        </p:sp>
      </p:grpSp>
      <p:sp>
        <p:nvSpPr>
          <p:cNvPr name="Freeform 8" id="8"/>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8240375" y="8165445"/>
            <a:ext cx="47625" cy="1092855"/>
            <a:chOff x="0" y="0"/>
            <a:chExt cx="12543" cy="287830"/>
          </a:xfrm>
        </p:grpSpPr>
        <p:sp>
          <p:nvSpPr>
            <p:cNvPr name="Freeform 10" id="10"/>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11" id="11"/>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a:hlinkClick r:id="rId8" tooltip="https://www.linkedin.com/in/beyzanur-g%C3%BCzel-8a79072b8?utm_source=share&amp;utm_campaign=share_via&amp;utm_content=profile&amp;utm_medium=ios_app"/>
          </p:cNvPr>
          <p:cNvSpPr/>
          <p:nvPr/>
        </p:nvSpPr>
        <p:spPr>
          <a:xfrm flipH="false" flipV="false" rot="0">
            <a:off x="10102051" y="4812844"/>
            <a:ext cx="330656" cy="330656"/>
          </a:xfrm>
          <a:custGeom>
            <a:avLst/>
            <a:gdLst/>
            <a:ahLst/>
            <a:cxnLst/>
            <a:rect r="r" b="b" t="t" l="l"/>
            <a:pathLst>
              <a:path h="330656" w="330656">
                <a:moveTo>
                  <a:pt x="0" y="0"/>
                </a:moveTo>
                <a:lnTo>
                  <a:pt x="330657" y="0"/>
                </a:lnTo>
                <a:lnTo>
                  <a:pt x="330657" y="330656"/>
                </a:lnTo>
                <a:lnTo>
                  <a:pt x="0" y="3306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102051" y="2720099"/>
            <a:ext cx="330656" cy="330656"/>
          </a:xfrm>
          <a:custGeom>
            <a:avLst/>
            <a:gdLst/>
            <a:ahLst/>
            <a:cxnLst/>
            <a:rect r="r" b="b" t="t" l="l"/>
            <a:pathLst>
              <a:path h="330656" w="330656">
                <a:moveTo>
                  <a:pt x="0" y="0"/>
                </a:moveTo>
                <a:lnTo>
                  <a:pt x="330657" y="0"/>
                </a:lnTo>
                <a:lnTo>
                  <a:pt x="330657" y="330656"/>
                </a:lnTo>
                <a:lnTo>
                  <a:pt x="0" y="3306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102051" y="7083845"/>
            <a:ext cx="330656" cy="330656"/>
          </a:xfrm>
          <a:custGeom>
            <a:avLst/>
            <a:gdLst/>
            <a:ahLst/>
            <a:cxnLst/>
            <a:rect r="r" b="b" t="t" l="l"/>
            <a:pathLst>
              <a:path h="330656" w="330656">
                <a:moveTo>
                  <a:pt x="0" y="0"/>
                </a:moveTo>
                <a:lnTo>
                  <a:pt x="330657" y="0"/>
                </a:lnTo>
                <a:lnTo>
                  <a:pt x="330657" y="330656"/>
                </a:lnTo>
                <a:lnTo>
                  <a:pt x="0" y="3306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0102051" y="8617591"/>
            <a:ext cx="330656" cy="330656"/>
          </a:xfrm>
          <a:custGeom>
            <a:avLst/>
            <a:gdLst/>
            <a:ahLst/>
            <a:cxnLst/>
            <a:rect r="r" b="b" t="t" l="l"/>
            <a:pathLst>
              <a:path h="330656" w="330656">
                <a:moveTo>
                  <a:pt x="0" y="0"/>
                </a:moveTo>
                <a:lnTo>
                  <a:pt x="330657" y="0"/>
                </a:lnTo>
                <a:lnTo>
                  <a:pt x="330657" y="330656"/>
                </a:lnTo>
                <a:lnTo>
                  <a:pt x="0" y="3306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2753145" y="2702912"/>
            <a:ext cx="347843" cy="347843"/>
          </a:xfrm>
          <a:custGeom>
            <a:avLst/>
            <a:gdLst/>
            <a:ahLst/>
            <a:cxnLst/>
            <a:rect r="r" b="b" t="t" l="l"/>
            <a:pathLst>
              <a:path h="347843" w="347843">
                <a:moveTo>
                  <a:pt x="0" y="0"/>
                </a:moveTo>
                <a:lnTo>
                  <a:pt x="347843" y="0"/>
                </a:lnTo>
                <a:lnTo>
                  <a:pt x="347843"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2753145" y="7022582"/>
            <a:ext cx="347843" cy="347843"/>
          </a:xfrm>
          <a:custGeom>
            <a:avLst/>
            <a:gdLst/>
            <a:ahLst/>
            <a:cxnLst/>
            <a:rect r="r" b="b" t="t" l="l"/>
            <a:pathLst>
              <a:path h="347843" w="347843">
                <a:moveTo>
                  <a:pt x="0" y="0"/>
                </a:moveTo>
                <a:lnTo>
                  <a:pt x="347843" y="0"/>
                </a:lnTo>
                <a:lnTo>
                  <a:pt x="347843"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2753145" y="8537951"/>
            <a:ext cx="347843" cy="347843"/>
          </a:xfrm>
          <a:custGeom>
            <a:avLst/>
            <a:gdLst/>
            <a:ahLst/>
            <a:cxnLst/>
            <a:rect r="r" b="b" t="t" l="l"/>
            <a:pathLst>
              <a:path h="347843" w="347843">
                <a:moveTo>
                  <a:pt x="0" y="0"/>
                </a:moveTo>
                <a:lnTo>
                  <a:pt x="347843" y="0"/>
                </a:lnTo>
                <a:lnTo>
                  <a:pt x="347843"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a:hlinkClick r:id="rId11" tooltip="https://github.com/beyzanurguzel"/>
          </p:cNvPr>
          <p:cNvSpPr/>
          <p:nvPr/>
        </p:nvSpPr>
        <p:spPr>
          <a:xfrm flipH="false" flipV="false" rot="0">
            <a:off x="12927066" y="4812844"/>
            <a:ext cx="347843" cy="347843"/>
          </a:xfrm>
          <a:custGeom>
            <a:avLst/>
            <a:gdLst/>
            <a:ahLst/>
            <a:cxnLst/>
            <a:rect r="r" b="b" t="t" l="l"/>
            <a:pathLst>
              <a:path h="347843" w="347843">
                <a:moveTo>
                  <a:pt x="0" y="0"/>
                </a:moveTo>
                <a:lnTo>
                  <a:pt x="347844" y="0"/>
                </a:lnTo>
                <a:lnTo>
                  <a:pt x="347844"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028700" y="443940"/>
            <a:ext cx="1550287" cy="407670"/>
          </a:xfrm>
          <a:prstGeom prst="rect">
            <a:avLst/>
          </a:prstGeom>
        </p:spPr>
        <p:txBody>
          <a:bodyPr anchor="t" rtlCol="false" tIns="0" lIns="0" bIns="0" rIns="0">
            <a:spAutoFit/>
          </a:bodyPr>
          <a:lstStyle/>
          <a:p>
            <a:pPr algn="l">
              <a:lnSpc>
                <a:spcPts val="1680"/>
              </a:lnSpc>
            </a:pPr>
            <a:r>
              <a:rPr lang="en-US" sz="1200" b="true">
                <a:solidFill>
                  <a:srgbClr val="FFFFFF"/>
                </a:solidFill>
                <a:latin typeface="Open Sans Bold"/>
                <a:ea typeface="Open Sans Bold"/>
                <a:cs typeface="Open Sans Bold"/>
                <a:sym typeface="Open Sans Bold"/>
              </a:rPr>
              <a:t>TEAM COSMOS</a:t>
            </a:r>
          </a:p>
          <a:p>
            <a:pPr algn="l">
              <a:lnSpc>
                <a:spcPts val="1680"/>
              </a:lnSpc>
              <a:spcBef>
                <a:spcPct val="0"/>
              </a:spcBef>
            </a:pPr>
          </a:p>
        </p:txBody>
      </p:sp>
      <p:sp>
        <p:nvSpPr>
          <p:cNvPr name="TextBox 21" id="21"/>
          <p:cNvSpPr txBox="true"/>
          <p:nvPr/>
        </p:nvSpPr>
        <p:spPr>
          <a:xfrm rot="0">
            <a:off x="9557701" y="568396"/>
            <a:ext cx="5040963" cy="1111250"/>
          </a:xfrm>
          <a:prstGeom prst="rect">
            <a:avLst/>
          </a:prstGeom>
        </p:spPr>
        <p:txBody>
          <a:bodyPr anchor="t" rtlCol="false" tIns="0" lIns="0" bIns="0" rIns="0">
            <a:spAutoFit/>
          </a:bodyPr>
          <a:lstStyle/>
          <a:p>
            <a:pPr algn="l">
              <a:lnSpc>
                <a:spcPts val="9099"/>
              </a:lnSpc>
              <a:spcBef>
                <a:spcPct val="0"/>
              </a:spcBef>
            </a:pPr>
            <a:r>
              <a:rPr lang="en-US" sz="6499">
                <a:solidFill>
                  <a:srgbClr val="FFFFFF"/>
                </a:solidFill>
                <a:latin typeface="Anton"/>
                <a:ea typeface="Anton"/>
                <a:cs typeface="Anton"/>
                <a:sym typeface="Anton"/>
              </a:rPr>
              <a:t>CONTACT US</a:t>
            </a:r>
          </a:p>
        </p:txBody>
      </p:sp>
      <p:sp>
        <p:nvSpPr>
          <p:cNvPr name="TextBox 22" id="22"/>
          <p:cNvSpPr txBox="true"/>
          <p:nvPr/>
        </p:nvSpPr>
        <p:spPr>
          <a:xfrm rot="0">
            <a:off x="9557701" y="1947939"/>
            <a:ext cx="2446518" cy="448310"/>
          </a:xfrm>
          <a:prstGeom prst="rect">
            <a:avLst/>
          </a:prstGeom>
        </p:spPr>
        <p:txBody>
          <a:bodyPr anchor="t" rtlCol="false" tIns="0" lIns="0" bIns="0" rIns="0">
            <a:spAutoFit/>
          </a:bodyPr>
          <a:lstStyle/>
          <a:p>
            <a:pPr algn="ctr" marL="561341" indent="-280670" lvl="1">
              <a:lnSpc>
                <a:spcPts val="3640"/>
              </a:lnSpc>
              <a:buFont typeface="Arial"/>
              <a:buChar char="•"/>
            </a:pPr>
            <a:r>
              <a:rPr lang="en-US" sz="2600">
                <a:solidFill>
                  <a:srgbClr val="FFFFFF"/>
                </a:solidFill>
                <a:latin typeface="Aileron"/>
                <a:ea typeface="Aileron"/>
                <a:cs typeface="Aileron"/>
                <a:sym typeface="Aileron"/>
              </a:rPr>
              <a:t>BAHAR ARIN</a:t>
            </a:r>
          </a:p>
        </p:txBody>
      </p:sp>
      <p:sp>
        <p:nvSpPr>
          <p:cNvPr name="TextBox 23" id="23"/>
          <p:cNvSpPr txBox="true"/>
          <p:nvPr/>
        </p:nvSpPr>
        <p:spPr>
          <a:xfrm rot="0">
            <a:off x="9590719" y="3834766"/>
            <a:ext cx="3336348" cy="448310"/>
          </a:xfrm>
          <a:prstGeom prst="rect">
            <a:avLst/>
          </a:prstGeom>
        </p:spPr>
        <p:txBody>
          <a:bodyPr anchor="t" rtlCol="false" tIns="0" lIns="0" bIns="0" rIns="0">
            <a:spAutoFit/>
          </a:bodyPr>
          <a:lstStyle/>
          <a:p>
            <a:pPr algn="ctr" marL="561341" indent="-280670" lvl="1">
              <a:lnSpc>
                <a:spcPts val="3640"/>
              </a:lnSpc>
              <a:buFont typeface="Arial"/>
              <a:buChar char="•"/>
            </a:pPr>
            <a:r>
              <a:rPr lang="en-US" sz="2600">
                <a:solidFill>
                  <a:srgbClr val="FFFFFF"/>
                </a:solidFill>
                <a:latin typeface="Aileron"/>
                <a:ea typeface="Aileron"/>
                <a:cs typeface="Aileron"/>
                <a:sym typeface="Aileron"/>
              </a:rPr>
              <a:t>BEYZANUR GÜZEL</a:t>
            </a:r>
          </a:p>
        </p:txBody>
      </p:sp>
      <p:sp>
        <p:nvSpPr>
          <p:cNvPr name="TextBox 24" id="24"/>
          <p:cNvSpPr txBox="true"/>
          <p:nvPr/>
        </p:nvSpPr>
        <p:spPr>
          <a:xfrm rot="0">
            <a:off x="9590719" y="5641747"/>
            <a:ext cx="4339612" cy="448310"/>
          </a:xfrm>
          <a:prstGeom prst="rect">
            <a:avLst/>
          </a:prstGeom>
        </p:spPr>
        <p:txBody>
          <a:bodyPr anchor="t" rtlCol="false" tIns="0" lIns="0" bIns="0" rIns="0">
            <a:spAutoFit/>
          </a:bodyPr>
          <a:lstStyle/>
          <a:p>
            <a:pPr algn="ctr" marL="561341" indent="-280670" lvl="1">
              <a:lnSpc>
                <a:spcPts val="3640"/>
              </a:lnSpc>
              <a:buFont typeface="Arial"/>
              <a:buChar char="•"/>
            </a:pPr>
            <a:r>
              <a:rPr lang="en-US" sz="2600">
                <a:solidFill>
                  <a:srgbClr val="FFFFFF"/>
                </a:solidFill>
                <a:latin typeface="Aileron"/>
                <a:ea typeface="Aileron"/>
                <a:cs typeface="Aileron"/>
                <a:sym typeface="Aileron"/>
              </a:rPr>
              <a:t>FURKAN FIRAT BOZKURT</a:t>
            </a:r>
          </a:p>
        </p:txBody>
      </p:sp>
      <p:sp>
        <p:nvSpPr>
          <p:cNvPr name="TextBox 25" id="25"/>
          <p:cNvSpPr txBox="true"/>
          <p:nvPr/>
        </p:nvSpPr>
        <p:spPr>
          <a:xfrm rot="0">
            <a:off x="9590719" y="7681201"/>
            <a:ext cx="2530078" cy="448310"/>
          </a:xfrm>
          <a:prstGeom prst="rect">
            <a:avLst/>
          </a:prstGeom>
        </p:spPr>
        <p:txBody>
          <a:bodyPr anchor="t" rtlCol="false" tIns="0" lIns="0" bIns="0" rIns="0">
            <a:spAutoFit/>
          </a:bodyPr>
          <a:lstStyle/>
          <a:p>
            <a:pPr algn="ctr" marL="561341" indent="-280670" lvl="1">
              <a:lnSpc>
                <a:spcPts val="3640"/>
              </a:lnSpc>
              <a:buFont typeface="Arial"/>
              <a:buChar char="•"/>
            </a:pPr>
            <a:r>
              <a:rPr lang="en-US" sz="2600">
                <a:solidFill>
                  <a:srgbClr val="FFFFFF"/>
                </a:solidFill>
                <a:latin typeface="Aileron"/>
                <a:ea typeface="Aileron"/>
                <a:cs typeface="Aileron"/>
                <a:sym typeface="Aileron"/>
              </a:rPr>
              <a:t>KEREM ÜZER</a:t>
            </a:r>
          </a:p>
        </p:txBody>
      </p:sp>
      <p:sp>
        <p:nvSpPr>
          <p:cNvPr name="TextBox 26" id="26"/>
          <p:cNvSpPr txBox="true"/>
          <p:nvPr/>
        </p:nvSpPr>
        <p:spPr>
          <a:xfrm rot="0">
            <a:off x="13322314" y="2645762"/>
            <a:ext cx="1276350" cy="431799"/>
          </a:xfrm>
          <a:prstGeom prst="rect">
            <a:avLst/>
          </a:prstGeom>
        </p:spPr>
        <p:txBody>
          <a:bodyPr anchor="t" rtlCol="false" tIns="0" lIns="0" bIns="0" rIns="0">
            <a:spAutoFit/>
          </a:bodyPr>
          <a:lstStyle/>
          <a:p>
            <a:pPr algn="ctr">
              <a:lnSpc>
                <a:spcPts val="3500"/>
              </a:lnSpc>
            </a:pPr>
            <a:r>
              <a:rPr lang="en-US" sz="2500" u="sng">
                <a:solidFill>
                  <a:srgbClr val="FFFFFF"/>
                </a:solidFill>
                <a:latin typeface="Aileron"/>
                <a:ea typeface="Aileron"/>
                <a:cs typeface="Aileron"/>
                <a:sym typeface="Aileron"/>
                <a:hlinkClick r:id="rId12" tooltip="https://github.com/baharinn"/>
              </a:rPr>
              <a:t>baharinn</a:t>
            </a:r>
          </a:p>
        </p:txBody>
      </p:sp>
      <p:sp>
        <p:nvSpPr>
          <p:cNvPr name="TextBox 27" id="27"/>
          <p:cNvSpPr txBox="true"/>
          <p:nvPr/>
        </p:nvSpPr>
        <p:spPr>
          <a:xfrm rot="0">
            <a:off x="10494515" y="4711701"/>
            <a:ext cx="2196822" cy="431799"/>
          </a:xfrm>
          <a:prstGeom prst="rect">
            <a:avLst/>
          </a:prstGeom>
        </p:spPr>
        <p:txBody>
          <a:bodyPr anchor="t" rtlCol="false" tIns="0" lIns="0" bIns="0" rIns="0">
            <a:spAutoFit/>
          </a:bodyPr>
          <a:lstStyle/>
          <a:p>
            <a:pPr algn="ctr">
              <a:lnSpc>
                <a:spcPts val="3500"/>
              </a:lnSpc>
            </a:pPr>
            <a:r>
              <a:rPr lang="en-US" sz="2500">
                <a:solidFill>
                  <a:srgbClr val="FFFFFF"/>
                </a:solidFill>
                <a:latin typeface="Aileron"/>
                <a:ea typeface="Aileron"/>
                <a:cs typeface="Aileron"/>
                <a:sym typeface="Aileron"/>
              </a:rPr>
              <a:t>beyzanur-güzel</a:t>
            </a:r>
          </a:p>
        </p:txBody>
      </p:sp>
      <p:sp>
        <p:nvSpPr>
          <p:cNvPr name="TextBox 28" id="28"/>
          <p:cNvSpPr txBox="true"/>
          <p:nvPr/>
        </p:nvSpPr>
        <p:spPr>
          <a:xfrm rot="0">
            <a:off x="13421677" y="6965432"/>
            <a:ext cx="1077624" cy="431799"/>
          </a:xfrm>
          <a:prstGeom prst="rect">
            <a:avLst/>
          </a:prstGeom>
        </p:spPr>
        <p:txBody>
          <a:bodyPr anchor="t" rtlCol="false" tIns="0" lIns="0" bIns="0" rIns="0">
            <a:spAutoFit/>
          </a:bodyPr>
          <a:lstStyle/>
          <a:p>
            <a:pPr algn="ctr">
              <a:lnSpc>
                <a:spcPts val="3500"/>
              </a:lnSpc>
            </a:pPr>
            <a:r>
              <a:rPr lang="en-US" sz="2500" u="sng">
                <a:solidFill>
                  <a:srgbClr val="FFFFFF"/>
                </a:solidFill>
                <a:latin typeface="Aileron"/>
                <a:ea typeface="Aileron"/>
                <a:cs typeface="Aileron"/>
                <a:sym typeface="Aileron"/>
                <a:hlinkClick r:id="rId13" tooltip="https://github.com/mredos"/>
              </a:rPr>
              <a:t>mredos</a:t>
            </a:r>
          </a:p>
        </p:txBody>
      </p:sp>
      <p:sp>
        <p:nvSpPr>
          <p:cNvPr name="TextBox 29" id="29"/>
          <p:cNvSpPr txBox="true"/>
          <p:nvPr/>
        </p:nvSpPr>
        <p:spPr>
          <a:xfrm rot="0">
            <a:off x="13421677" y="8480801"/>
            <a:ext cx="1504301" cy="431799"/>
          </a:xfrm>
          <a:prstGeom prst="rect">
            <a:avLst/>
          </a:prstGeom>
        </p:spPr>
        <p:txBody>
          <a:bodyPr anchor="t" rtlCol="false" tIns="0" lIns="0" bIns="0" rIns="0">
            <a:spAutoFit/>
          </a:bodyPr>
          <a:lstStyle/>
          <a:p>
            <a:pPr algn="ctr">
              <a:lnSpc>
                <a:spcPts val="3500"/>
              </a:lnSpc>
            </a:pPr>
            <a:r>
              <a:rPr lang="en-US" sz="2500" u="sng">
                <a:solidFill>
                  <a:srgbClr val="FFFFFF"/>
                </a:solidFill>
                <a:latin typeface="Aileron"/>
                <a:ea typeface="Aileron"/>
                <a:cs typeface="Aileron"/>
                <a:sym typeface="Aileron"/>
                <a:hlinkClick r:id="rId14" tooltip="https://github.com/keremuzer"/>
              </a:rPr>
              <a:t>keremuzer</a:t>
            </a:r>
          </a:p>
        </p:txBody>
      </p:sp>
      <p:sp>
        <p:nvSpPr>
          <p:cNvPr name="TextBox 30" id="30"/>
          <p:cNvSpPr txBox="true"/>
          <p:nvPr/>
        </p:nvSpPr>
        <p:spPr>
          <a:xfrm rot="0">
            <a:off x="10457633" y="7096741"/>
            <a:ext cx="1620549" cy="273684"/>
          </a:xfrm>
          <a:prstGeom prst="rect">
            <a:avLst/>
          </a:prstGeom>
        </p:spPr>
        <p:txBody>
          <a:bodyPr anchor="t" rtlCol="false" tIns="0" lIns="0" bIns="0" rIns="0">
            <a:spAutoFit/>
          </a:bodyPr>
          <a:lstStyle/>
          <a:p>
            <a:pPr algn="ctr">
              <a:lnSpc>
                <a:spcPts val="2240"/>
              </a:lnSpc>
            </a:pPr>
            <a:r>
              <a:rPr lang="en-US" sz="1600" u="sng">
                <a:solidFill>
                  <a:srgbClr val="FFFFFF"/>
                </a:solidFill>
                <a:latin typeface="Aileron"/>
                <a:ea typeface="Aileron"/>
                <a:cs typeface="Aileron"/>
                <a:sym typeface="Aileron"/>
                <a:hlinkClick r:id="rId15" tooltip="https://www.linkedin.com/in/furkanfiratbozkurt"/>
              </a:rPr>
              <a:t>furkanfiratbozkurt</a:t>
            </a:r>
          </a:p>
        </p:txBody>
      </p:sp>
      <p:sp>
        <p:nvSpPr>
          <p:cNvPr name="TextBox 31" id="31"/>
          <p:cNvSpPr txBox="true"/>
          <p:nvPr/>
        </p:nvSpPr>
        <p:spPr>
          <a:xfrm rot="0">
            <a:off x="10551801" y="2662949"/>
            <a:ext cx="1088015" cy="431799"/>
          </a:xfrm>
          <a:prstGeom prst="rect">
            <a:avLst/>
          </a:prstGeom>
        </p:spPr>
        <p:txBody>
          <a:bodyPr anchor="t" rtlCol="false" tIns="0" lIns="0" bIns="0" rIns="0">
            <a:spAutoFit/>
          </a:bodyPr>
          <a:lstStyle/>
          <a:p>
            <a:pPr algn="ctr">
              <a:lnSpc>
                <a:spcPts val="3500"/>
              </a:lnSpc>
            </a:pPr>
            <a:r>
              <a:rPr lang="en-US" sz="2500" u="sng">
                <a:solidFill>
                  <a:srgbClr val="FFFFFF"/>
                </a:solidFill>
                <a:latin typeface="Aileron"/>
                <a:ea typeface="Aileron"/>
                <a:cs typeface="Aileron"/>
                <a:sym typeface="Aileron"/>
                <a:hlinkClick r:id="rId16" tooltip="https://www.linkedin.com/in/baharin/"/>
              </a:rPr>
              <a:t>baharin</a:t>
            </a:r>
          </a:p>
        </p:txBody>
      </p:sp>
      <p:sp>
        <p:nvSpPr>
          <p:cNvPr name="TextBox 32" id="32"/>
          <p:cNvSpPr txBox="true"/>
          <p:nvPr/>
        </p:nvSpPr>
        <p:spPr>
          <a:xfrm rot="0">
            <a:off x="10457633" y="8638917"/>
            <a:ext cx="1018417" cy="273684"/>
          </a:xfrm>
          <a:prstGeom prst="rect">
            <a:avLst/>
          </a:prstGeom>
        </p:spPr>
        <p:txBody>
          <a:bodyPr anchor="t" rtlCol="false" tIns="0" lIns="0" bIns="0" rIns="0">
            <a:spAutoFit/>
          </a:bodyPr>
          <a:lstStyle/>
          <a:p>
            <a:pPr algn="ctr">
              <a:lnSpc>
                <a:spcPts val="2240"/>
              </a:lnSpc>
            </a:pPr>
            <a:r>
              <a:rPr lang="en-US" sz="1600" u="sng">
                <a:solidFill>
                  <a:srgbClr val="FFFFFF"/>
                </a:solidFill>
                <a:latin typeface="Aileron"/>
                <a:ea typeface="Aileron"/>
                <a:cs typeface="Aileron"/>
                <a:sym typeface="Aileron"/>
                <a:hlinkClick r:id="rId17" tooltip="https://www.linkedin.com/in/kerem-%C3%BCzer-70b922295/"/>
              </a:rPr>
              <a:t>kerem-uzer</a:t>
            </a:r>
          </a:p>
        </p:txBody>
      </p:sp>
      <p:sp>
        <p:nvSpPr>
          <p:cNvPr name="TextBox 33" id="33"/>
          <p:cNvSpPr txBox="true"/>
          <p:nvPr/>
        </p:nvSpPr>
        <p:spPr>
          <a:xfrm rot="0">
            <a:off x="13491382" y="4733697"/>
            <a:ext cx="2214562" cy="431799"/>
          </a:xfrm>
          <a:prstGeom prst="rect">
            <a:avLst/>
          </a:prstGeom>
        </p:spPr>
        <p:txBody>
          <a:bodyPr anchor="t" rtlCol="false" tIns="0" lIns="0" bIns="0" rIns="0">
            <a:spAutoFit/>
          </a:bodyPr>
          <a:lstStyle/>
          <a:p>
            <a:pPr algn="ctr">
              <a:lnSpc>
                <a:spcPts val="3500"/>
              </a:lnSpc>
            </a:pPr>
            <a:r>
              <a:rPr lang="en-US" sz="2500">
                <a:solidFill>
                  <a:srgbClr val="FFFFFF"/>
                </a:solidFill>
                <a:latin typeface="Aileron"/>
                <a:ea typeface="Aileron"/>
                <a:cs typeface="Aileron"/>
                <a:sym typeface="Aileron"/>
              </a:rPr>
              <a:t>beyzanurrguzel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40375" y="8165445"/>
            <a:ext cx="47625" cy="1092855"/>
            <a:chOff x="0" y="0"/>
            <a:chExt cx="12543" cy="287830"/>
          </a:xfrm>
        </p:grpSpPr>
        <p:sp>
          <p:nvSpPr>
            <p:cNvPr name="Freeform 5" id="5"/>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6" id="6"/>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8955222" y="2984905"/>
            <a:ext cx="8987225" cy="5390343"/>
            <a:chOff x="0" y="0"/>
            <a:chExt cx="2367006" cy="1419679"/>
          </a:xfrm>
        </p:grpSpPr>
        <p:sp>
          <p:nvSpPr>
            <p:cNvPr name="Freeform 8" id="8"/>
            <p:cNvSpPr/>
            <p:nvPr/>
          </p:nvSpPr>
          <p:spPr>
            <a:xfrm flipH="false" flipV="false" rot="0">
              <a:off x="0" y="0"/>
              <a:ext cx="2367006" cy="1419679"/>
            </a:xfrm>
            <a:custGeom>
              <a:avLst/>
              <a:gdLst/>
              <a:ahLst/>
              <a:cxnLst/>
              <a:rect r="r" b="b" t="t" l="l"/>
              <a:pathLst>
                <a:path h="1419679" w="2367006">
                  <a:moveTo>
                    <a:pt x="0" y="0"/>
                  </a:moveTo>
                  <a:lnTo>
                    <a:pt x="2367006" y="0"/>
                  </a:lnTo>
                  <a:lnTo>
                    <a:pt x="2367006" y="1419679"/>
                  </a:lnTo>
                  <a:lnTo>
                    <a:pt x="0" y="1419679"/>
                  </a:lnTo>
                  <a:close/>
                </a:path>
              </a:pathLst>
            </a:custGeom>
            <a:solidFill>
              <a:srgbClr val="FFFFFF">
                <a:alpha val="6667"/>
              </a:srgbClr>
            </a:solidFill>
          </p:spPr>
        </p:sp>
        <p:sp>
          <p:nvSpPr>
            <p:cNvPr name="TextBox 9" id="9"/>
            <p:cNvSpPr txBox="true"/>
            <p:nvPr/>
          </p:nvSpPr>
          <p:spPr>
            <a:xfrm>
              <a:off x="0" y="-38100"/>
              <a:ext cx="2367006" cy="1457779"/>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9655636" y="3504115"/>
            <a:ext cx="8286810" cy="4661331"/>
          </a:xfrm>
          <a:custGeom>
            <a:avLst/>
            <a:gdLst/>
            <a:ahLst/>
            <a:cxnLst/>
            <a:rect r="r" b="b" t="t" l="l"/>
            <a:pathLst>
              <a:path h="4661331" w="8286810">
                <a:moveTo>
                  <a:pt x="0" y="0"/>
                </a:moveTo>
                <a:lnTo>
                  <a:pt x="8286811" y="0"/>
                </a:lnTo>
                <a:lnTo>
                  <a:pt x="8286811" y="4661330"/>
                </a:lnTo>
                <a:lnTo>
                  <a:pt x="0" y="4661330"/>
                </a:lnTo>
                <a:lnTo>
                  <a:pt x="0" y="0"/>
                </a:lnTo>
                <a:close/>
              </a:path>
            </a:pathLst>
          </a:custGeom>
          <a:blipFill>
            <a:blip r:embed="rId5"/>
            <a:stretch>
              <a:fillRect l="0" t="0" r="0" b="0"/>
            </a:stretch>
          </a:blipFill>
        </p:spPr>
      </p:sp>
      <p:sp>
        <p:nvSpPr>
          <p:cNvPr name="TextBox 11" id="11"/>
          <p:cNvSpPr txBox="true"/>
          <p:nvPr/>
        </p:nvSpPr>
        <p:spPr>
          <a:xfrm rot="0">
            <a:off x="1028700" y="443940"/>
            <a:ext cx="1550287" cy="407670"/>
          </a:xfrm>
          <a:prstGeom prst="rect">
            <a:avLst/>
          </a:prstGeom>
        </p:spPr>
        <p:txBody>
          <a:bodyPr anchor="t" rtlCol="false" tIns="0" lIns="0" bIns="0" rIns="0">
            <a:spAutoFit/>
          </a:bodyPr>
          <a:lstStyle/>
          <a:p>
            <a:pPr algn="l">
              <a:lnSpc>
                <a:spcPts val="1680"/>
              </a:lnSpc>
            </a:pPr>
            <a:r>
              <a:rPr lang="en-US" sz="1200" b="true">
                <a:solidFill>
                  <a:srgbClr val="FFFFFF"/>
                </a:solidFill>
                <a:latin typeface="Open Sans Bold"/>
                <a:ea typeface="Open Sans Bold"/>
                <a:cs typeface="Open Sans Bold"/>
                <a:sym typeface="Open Sans Bold"/>
              </a:rPr>
              <a:t>TEAM COSMOS</a:t>
            </a:r>
          </a:p>
          <a:p>
            <a:pPr algn="l">
              <a:lnSpc>
                <a:spcPts val="1680"/>
              </a:lnSpc>
              <a:spcBef>
                <a:spcPct val="0"/>
              </a:spcBef>
            </a:pPr>
          </a:p>
        </p:txBody>
      </p:sp>
      <p:sp>
        <p:nvSpPr>
          <p:cNvPr name="TextBox 12" id="12"/>
          <p:cNvSpPr txBox="true"/>
          <p:nvPr/>
        </p:nvSpPr>
        <p:spPr>
          <a:xfrm rot="0">
            <a:off x="1803843" y="2128557"/>
            <a:ext cx="483004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Anton"/>
                <a:ea typeface="Anton"/>
                <a:cs typeface="Anton"/>
                <a:sym typeface="Anton"/>
              </a:rPr>
              <a:t>RESOURCES</a:t>
            </a:r>
          </a:p>
        </p:txBody>
      </p:sp>
      <p:sp>
        <p:nvSpPr>
          <p:cNvPr name="TextBox 13" id="13"/>
          <p:cNvSpPr txBox="true"/>
          <p:nvPr/>
        </p:nvSpPr>
        <p:spPr>
          <a:xfrm rot="0">
            <a:off x="733026" y="4341480"/>
            <a:ext cx="8410974" cy="3488057"/>
          </a:xfrm>
          <a:prstGeom prst="rect">
            <a:avLst/>
          </a:prstGeom>
        </p:spPr>
        <p:txBody>
          <a:bodyPr anchor="t" rtlCol="false" tIns="0" lIns="0" bIns="0" rIns="0">
            <a:spAutoFit/>
          </a:bodyPr>
          <a:lstStyle/>
          <a:p>
            <a:pPr algn="l" marL="593711" indent="-296855" lvl="1">
              <a:lnSpc>
                <a:spcPts val="3849"/>
              </a:lnSpc>
              <a:buFont typeface="Arial"/>
              <a:buChar char="•"/>
            </a:pPr>
            <a:r>
              <a:rPr lang="en-US" sz="2749" u="sng">
                <a:solidFill>
                  <a:srgbClr val="FFFFFF"/>
                </a:solidFill>
                <a:latin typeface="Anton"/>
                <a:ea typeface="Anton"/>
                <a:cs typeface="Anton"/>
                <a:sym typeface="Anton"/>
                <a:hlinkClick r:id="rId6" tooltip="https://www.spaceappschallenge.org/nasa-space-apps-2024/challenges/create-an-orrery-web-app-that-displays-near-earth-objects/?tab=resources"/>
              </a:rPr>
              <a:t>Nasa Resources</a:t>
            </a:r>
          </a:p>
          <a:p>
            <a:pPr algn="l" marL="593711" indent="-296855" lvl="1">
              <a:lnSpc>
                <a:spcPts val="3849"/>
              </a:lnSpc>
              <a:buFont typeface="Arial"/>
              <a:buChar char="•"/>
            </a:pPr>
            <a:r>
              <a:rPr lang="en-US" sz="2749" u="sng">
                <a:solidFill>
                  <a:srgbClr val="FFFFFF"/>
                </a:solidFill>
                <a:latin typeface="Anton"/>
                <a:ea typeface="Anton"/>
                <a:cs typeface="Anton"/>
                <a:sym typeface="Anton"/>
              </a:rPr>
              <a:t>https://www.solarsystemscope.com/textures/</a:t>
            </a:r>
            <a:r>
              <a:rPr lang="en-US" sz="2749" u="sng">
                <a:solidFill>
                  <a:srgbClr val="FFFFFF"/>
                </a:solidFill>
                <a:latin typeface="Anton"/>
                <a:ea typeface="Anton"/>
                <a:cs typeface="Anton"/>
                <a:sym typeface="Anton"/>
              </a:rPr>
              <a:t>/blob/main/OntologyDrivenOrrery/OrbitalPropagator.js</a:t>
            </a:r>
          </a:p>
          <a:p>
            <a:pPr algn="l" marL="507353" indent="-253677" lvl="1">
              <a:lnSpc>
                <a:spcPts val="3289"/>
              </a:lnSpc>
              <a:buFont typeface="Arial"/>
              <a:buChar char="•"/>
            </a:pPr>
            <a:r>
              <a:rPr lang="en-US" sz="2349" u="sng">
                <a:solidFill>
                  <a:srgbClr val="FFFFFF"/>
                </a:solidFill>
                <a:latin typeface="Anton"/>
                <a:ea typeface="Anton"/>
                <a:cs typeface="Anton"/>
                <a:sym typeface="Anton"/>
              </a:rPr>
              <a:t>https://ssd.jpl.nasa.gov/tools/sbdb_query.html</a:t>
            </a:r>
          </a:p>
          <a:p>
            <a:pPr algn="l" marL="507353" indent="-253677" lvl="1">
              <a:lnSpc>
                <a:spcPts val="3289"/>
              </a:lnSpc>
              <a:buFont typeface="Arial"/>
              <a:buChar char="•"/>
            </a:pPr>
            <a:r>
              <a:rPr lang="en-US" sz="2349" u="sng">
                <a:solidFill>
                  <a:srgbClr val="FFFFFF"/>
                </a:solidFill>
                <a:latin typeface="Anton"/>
                <a:ea typeface="Anton"/>
                <a:cs typeface="Anton"/>
                <a:sym typeface="Anton"/>
              </a:rPr>
              <a:t>https://ssd.jpl.nasa.gov/planets/approx_pos.html#tables</a:t>
            </a:r>
          </a:p>
          <a:p>
            <a:pPr algn="l" marL="507353" indent="-253677" lvl="1">
              <a:lnSpc>
                <a:spcPts val="3289"/>
              </a:lnSpc>
              <a:buFont typeface="Arial"/>
              <a:buChar char="•"/>
            </a:pPr>
            <a:r>
              <a:rPr lang="en-US" sz="2349" u="sng">
                <a:solidFill>
                  <a:srgbClr val="FFFFFF"/>
                </a:solidFill>
                <a:latin typeface="Anton"/>
                <a:ea typeface="Anton"/>
                <a:cs typeface="Anton"/>
                <a:sym typeface="Anton"/>
              </a:rPr>
              <a:t>https://www.solarsystemscope.com/textures/</a:t>
            </a:r>
          </a:p>
          <a:p>
            <a:pPr algn="l" marL="507353" indent="-253677" lvl="1">
              <a:lnSpc>
                <a:spcPts val="3289"/>
              </a:lnSpc>
              <a:buFont typeface="Arial"/>
              <a:buChar char="•"/>
            </a:pPr>
            <a:r>
              <a:rPr lang="en-US" sz="2349" u="sng">
                <a:solidFill>
                  <a:srgbClr val="FFFFFF"/>
                </a:solidFill>
                <a:latin typeface="Anton"/>
                <a:ea typeface="Anton"/>
                <a:cs typeface="Anton"/>
                <a:sym typeface="Anton"/>
              </a:rPr>
              <a:t>https://github.com/nasa/mission-viz/blob/main/OntologyDrivenOrrery/OrbitalPropagator.js</a:t>
            </a:r>
          </a:p>
        </p:txBody>
      </p:sp>
      <p:sp>
        <p:nvSpPr>
          <p:cNvPr name="TextBox 14" id="14"/>
          <p:cNvSpPr txBox="true"/>
          <p:nvPr/>
        </p:nvSpPr>
        <p:spPr>
          <a:xfrm rot="0">
            <a:off x="0" y="8607098"/>
            <a:ext cx="17259300" cy="903547"/>
          </a:xfrm>
          <a:prstGeom prst="rect">
            <a:avLst/>
          </a:prstGeom>
        </p:spPr>
        <p:txBody>
          <a:bodyPr anchor="t" rtlCol="false" tIns="0" lIns="0" bIns="0" rIns="0">
            <a:spAutoFit/>
          </a:bodyPr>
          <a:lstStyle/>
          <a:p>
            <a:pPr algn="ctr">
              <a:lnSpc>
                <a:spcPts val="7279"/>
              </a:lnSpc>
            </a:pPr>
            <a:r>
              <a:rPr lang="en-US" b="true" sz="5199" u="sng">
                <a:solidFill>
                  <a:srgbClr val="FFFFFF"/>
                </a:solidFill>
                <a:latin typeface="DejaVu Serif Bold"/>
                <a:ea typeface="DejaVu Serif Bold"/>
                <a:cs typeface="DejaVu Serif Bold"/>
                <a:sym typeface="DejaVu Serif Bold"/>
                <a:hlinkClick r:id="rId7" tooltip="https://github.com/keremuzer/AstroCartus"/>
              </a:rPr>
              <a:t>https://github.com/keremuzer</a:t>
            </a:r>
            <a:r>
              <a:rPr lang="en-US" sz="5199" u="sng">
                <a:solidFill>
                  <a:srgbClr val="FFFFFF"/>
                </a:solidFill>
                <a:latin typeface="DejaVu Serif"/>
                <a:ea typeface="DejaVu Serif"/>
                <a:cs typeface="DejaVu Serif"/>
                <a:sym typeface="DejaVu Serif"/>
                <a:hlinkClick r:id="rId8" tooltip="https://github.com/keremuzer/AstroCartus"/>
              </a:rPr>
              <a:t>/AstroCartus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DAGSy9qbLkk</dc:identifier>
  <dcterms:modified xsi:type="dcterms:W3CDTF">2011-08-01T06:04:30Z</dcterms:modified>
  <cp:revision>1</cp:revision>
  <dc:title>ASTROCARTUS</dc:title>
</cp:coreProperties>
</file>